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Economica"/>
      <p:regular r:id="rId48"/>
      <p:bold r:id="rId49"/>
      <p:italic r:id="rId50"/>
      <p:boldItalic r:id="rId51"/>
    </p:embeddedFont>
    <p:embeddedFont>
      <p:font typeface="Maven Pro"/>
      <p:regular r:id="rId52"/>
      <p:bold r:id="rId53"/>
    </p:embeddedFont>
    <p:embeddedFont>
      <p:font typeface="Helvetica Neue"/>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F4CA54-F100-4753-ACC0-BBF08C03EEF6}">
  <a:tblStyle styleId="{5DF4CA54-F100-4753-ACC0-BBF08C03EEF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Economica-regular.fntdata"/><Relationship Id="rId47" Type="http://schemas.openxmlformats.org/officeDocument/2006/relationships/slide" Target="slides/slide41.xml"/><Relationship Id="rId49" Type="http://schemas.openxmlformats.org/officeDocument/2006/relationships/font" Target="fonts/Economic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Economica-boldItalic.fntdata"/><Relationship Id="rId50" Type="http://schemas.openxmlformats.org/officeDocument/2006/relationships/font" Target="fonts/Economica-italic.fntdata"/><Relationship Id="rId53" Type="http://schemas.openxmlformats.org/officeDocument/2006/relationships/font" Target="fonts/MavenPro-bold.fntdata"/><Relationship Id="rId52" Type="http://schemas.openxmlformats.org/officeDocument/2006/relationships/font" Target="fonts/MavenPro-regular.fntdata"/><Relationship Id="rId11" Type="http://schemas.openxmlformats.org/officeDocument/2006/relationships/slide" Target="slides/slide5.xml"/><Relationship Id="rId55" Type="http://schemas.openxmlformats.org/officeDocument/2006/relationships/font" Target="fonts/HelveticaNeue-bold.fntdata"/><Relationship Id="rId10" Type="http://schemas.openxmlformats.org/officeDocument/2006/relationships/slide" Target="slides/slide4.xml"/><Relationship Id="rId54" Type="http://schemas.openxmlformats.org/officeDocument/2006/relationships/font" Target="fonts/HelveticaNeue-regular.fntdata"/><Relationship Id="rId13" Type="http://schemas.openxmlformats.org/officeDocument/2006/relationships/slide" Target="slides/slide7.xml"/><Relationship Id="rId57" Type="http://schemas.openxmlformats.org/officeDocument/2006/relationships/font" Target="fonts/HelveticaNeue-boldItalic.fntdata"/><Relationship Id="rId12" Type="http://schemas.openxmlformats.org/officeDocument/2006/relationships/slide" Target="slides/slide6.xml"/><Relationship Id="rId56" Type="http://schemas.openxmlformats.org/officeDocument/2006/relationships/font" Target="fonts/HelveticaNeue-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caf0ec0f7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caf0ec0f7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af0ec0f7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af0ec0f7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af0ec0f7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af0ec0f7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af0ec0f7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caf0ec0f7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89b88da58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89b88da58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89b88da58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89b88da58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af0ec0f7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caf0ec0f7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caf0ec0f7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caf0ec0f7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caf0ec0f7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caf0ec0f7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caf0ec0f7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caf0ec0f7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91e0c2402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791e0c2402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af0ec0f7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caf0ec0f7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caf0ec0f7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caf0ec0f7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af0ec0f7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caf0ec0f7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caf0ec0f7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caf0ec0f7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af0ec0f7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caf0ec0f7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af0ec0f7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caf0ec0f7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89b88da5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89b88da5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caf0ec0f7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caf0ec0f7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af0ec0f7a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caf0ec0f7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caf0ec0f7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caf0ec0f7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91e0c24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791e0c24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caf0ec0f7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caf0ec0f7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caf0ec0f7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caf0ec0f7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caf0ec0f7a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caf0ec0f7a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caf0ec0f7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caf0ec0f7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caf0ec0f7a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caf0ec0f7a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caf0ec0f7a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caf0ec0f7a_0_4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caf0ec0f7a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caf0ec0f7a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caf0ec0f7a_0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caf0ec0f7a_0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89b88da58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89b88da58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caf0ec0f7a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caf0ec0f7a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91e0c2402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791e0c2402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af0ec0f7a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caf0ec0f7a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caf0ec0f7a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caf0ec0f7a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af0ec0f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af0ec0f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791e0c2402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791e0c2402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caf0ec0f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caf0ec0f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791e0c2402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791e0c2402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caf0ec0f7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caf0ec0f7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3" name="Google Shape;13;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400"/>
              <a:buNone/>
              <a:defRPr sz="3400"/>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4" name="Google Shape;14;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Font typeface="Helvetica Neue"/>
              <a:buNone/>
              <a:defRPr sz="2100">
                <a:latin typeface="Helvetica Neue"/>
                <a:ea typeface="Helvetica Neue"/>
                <a:cs typeface="Helvetica Neue"/>
                <a:sym typeface="Helvetica Neue"/>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2"/>
              </a:buClr>
              <a:buSzPts val="15500"/>
              <a:buNone/>
              <a:defRPr sz="155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0" name="Google Shape;60;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1" name="Google Shape;61;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9" name="Google Shape;19;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400"/>
              <a:buNone/>
              <a:defRPr sz="3400"/>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3400"/>
              <a:buNone/>
              <a:defRPr sz="3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4" name="Google Shape;24;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81000" lvl="0" marL="457200" rtl="0">
              <a:spcBef>
                <a:spcPts val="0"/>
              </a:spcBef>
              <a:spcAft>
                <a:spcPts val="0"/>
              </a:spcAft>
              <a:buSzPts val="2400"/>
              <a:buChar char="●"/>
              <a:defRPr sz="24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3400"/>
              <a:buNone/>
              <a:defRPr sz="3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8" name="Google Shape;28;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 name="Google Shape;29;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3400"/>
              <a:buNone/>
              <a:defRPr sz="3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type="title"/>
          </p:nvPr>
        </p:nvSpPr>
        <p:spPr>
          <a:xfrm>
            <a:off x="311700" y="555600"/>
            <a:ext cx="69981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3400"/>
              <a:buNone/>
              <a:defRPr sz="3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6" name="Google Shape;36;p7"/>
          <p:cNvSpPr txBox="1"/>
          <p:nvPr>
            <p:ph idx="1" type="body"/>
          </p:nvPr>
        </p:nvSpPr>
        <p:spPr>
          <a:xfrm>
            <a:off x="311700" y="1399400"/>
            <a:ext cx="6336000" cy="27849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8"/>
          <p:cNvSpPr txBox="1"/>
          <p:nvPr>
            <p:ph type="title"/>
          </p:nvPr>
        </p:nvSpPr>
        <p:spPr>
          <a:xfrm>
            <a:off x="490250" y="450150"/>
            <a:ext cx="79821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3400"/>
              <a:buNone/>
              <a:defRPr sz="3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929275"/>
            <a:ext cx="4045200" cy="1786200"/>
          </a:xfrm>
          <a:prstGeom prst="rect">
            <a:avLst/>
          </a:prstGeom>
          <a:noFill/>
        </p:spPr>
        <p:txBody>
          <a:bodyPr anchorCtr="0" anchor="b" bIns="91425" lIns="91425" spcFirstLastPara="1" rIns="91425" wrap="square" tIns="91425">
            <a:normAutofit/>
          </a:bodyPr>
          <a:lstStyle>
            <a:lvl1pPr lvl="0" rtl="0" algn="ctr">
              <a:spcBef>
                <a:spcPts val="0"/>
              </a:spcBef>
              <a:spcAft>
                <a:spcPts val="0"/>
              </a:spcAft>
              <a:buSzPts val="3400"/>
              <a:buNone/>
              <a:defRPr sz="3400"/>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000"/>
              <a:buFont typeface="Helvetica Neue"/>
              <a:buNone/>
              <a:defRPr sz="2000">
                <a:latin typeface="Helvetica Neue"/>
                <a:ea typeface="Helvetica Neue"/>
                <a:cs typeface="Helvetica Neue"/>
                <a:sym typeface="Helvetica Neue"/>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200"/>
              <a:buNone/>
              <a:defRPr sz="2200"/>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3400"/>
              <a:buFont typeface="Helvetica Neue"/>
              <a:buNone/>
              <a:defRPr b="1" sz="34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Helvetica Neue"/>
              <a:buChar char="●"/>
              <a:defRPr sz="1800">
                <a:solidFill>
                  <a:schemeClr val="dk1"/>
                </a:solidFill>
                <a:latin typeface="Helvetica Neue"/>
                <a:ea typeface="Helvetica Neue"/>
                <a:cs typeface="Helvetica Neue"/>
                <a:sym typeface="Helvetica Neue"/>
              </a:defRPr>
            </a:lvl1pPr>
            <a:lvl2pPr indent="-317500" lvl="1" marL="9144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2pPr>
            <a:lvl3pPr indent="-317500" lvl="2" marL="13716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3pPr>
            <a:lvl4pPr indent="-317500" lvl="3" marL="18288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4pPr>
            <a:lvl5pPr indent="-317500" lvl="4" marL="22860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5pPr>
            <a:lvl6pPr indent="-317500" lvl="5" marL="27432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6pPr>
            <a:lvl7pPr indent="-317500" lvl="6" marL="32004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7pPr>
            <a:lvl8pPr indent="-317500" lvl="7" marL="36576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8pPr>
            <a:lvl9pPr indent="-317500" lvl="8" marL="41148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7049400" y="4412225"/>
            <a:ext cx="1538647" cy="393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ctrTitle"/>
          </p:nvPr>
        </p:nvSpPr>
        <p:spPr>
          <a:xfrm>
            <a:off x="2947200" y="1433125"/>
            <a:ext cx="3249600" cy="1612200"/>
          </a:xfrm>
          <a:prstGeom prst="rect">
            <a:avLst/>
          </a:prstGeom>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None/>
            </a:pPr>
            <a:r>
              <a:t/>
            </a:r>
            <a:endParaRPr b="1">
              <a:solidFill>
                <a:srgbClr val="424242"/>
              </a:solidFill>
              <a:latin typeface="Maven Pro"/>
              <a:ea typeface="Maven Pro"/>
              <a:cs typeface="Maven Pro"/>
              <a:sym typeface="Maven Pro"/>
            </a:endParaRPr>
          </a:p>
          <a:p>
            <a:pPr indent="0" lvl="0" marL="0" rtl="0" algn="ctr">
              <a:lnSpc>
                <a:spcPct val="90000"/>
              </a:lnSpc>
              <a:spcBef>
                <a:spcPts val="0"/>
              </a:spcBef>
              <a:spcAft>
                <a:spcPts val="0"/>
              </a:spcAft>
              <a:buNone/>
            </a:pPr>
            <a:r>
              <a:t/>
            </a:r>
            <a:endParaRPr b="1">
              <a:solidFill>
                <a:srgbClr val="424242"/>
              </a:solidFill>
              <a:latin typeface="Maven Pro"/>
              <a:ea typeface="Maven Pro"/>
              <a:cs typeface="Maven Pro"/>
              <a:sym typeface="Maven Pro"/>
            </a:endParaRPr>
          </a:p>
          <a:p>
            <a:pPr indent="0" lvl="0" marL="0" rtl="0" algn="ctr">
              <a:lnSpc>
                <a:spcPct val="115000"/>
              </a:lnSpc>
              <a:spcBef>
                <a:spcPts val="0"/>
              </a:spcBef>
              <a:spcAft>
                <a:spcPts val="0"/>
              </a:spcAft>
              <a:buClr>
                <a:srgbClr val="424242"/>
              </a:buClr>
              <a:buSzPct val="182812"/>
              <a:buFont typeface="Calibri"/>
              <a:buNone/>
            </a:pPr>
            <a:r>
              <a:rPr lang="en" sz="2844">
                <a:solidFill>
                  <a:srgbClr val="424242"/>
                </a:solidFill>
              </a:rPr>
              <a:t>When Your Beneficiary Has A Mental Health Concern</a:t>
            </a:r>
            <a:endParaRPr sz="2844"/>
          </a:p>
        </p:txBody>
      </p:sp>
      <p:sp>
        <p:nvSpPr>
          <p:cNvPr id="67" name="Google Shape;67;p14"/>
          <p:cNvSpPr txBox="1"/>
          <p:nvPr>
            <p:ph idx="1" type="subTitle"/>
          </p:nvPr>
        </p:nvSpPr>
        <p:spPr>
          <a:xfrm>
            <a:off x="3044700" y="3045330"/>
            <a:ext cx="3054600" cy="701400"/>
          </a:xfrm>
          <a:prstGeom prst="rect">
            <a:avLst/>
          </a:prstGeom>
        </p:spPr>
        <p:txBody>
          <a:bodyPr anchorCtr="0" anchor="t" bIns="91425" lIns="91425" spcFirstLastPara="1" rIns="91425" wrap="square" tIns="91425">
            <a:normAutofit/>
          </a:bodyPr>
          <a:lstStyle/>
          <a:p>
            <a:pPr indent="0" lvl="0" marL="0" rtl="0" algn="ctr">
              <a:lnSpc>
                <a:spcPct val="90000"/>
              </a:lnSpc>
              <a:spcBef>
                <a:spcPts val="0"/>
              </a:spcBef>
              <a:spcAft>
                <a:spcPts val="0"/>
              </a:spcAft>
              <a:buClr>
                <a:srgbClr val="C0791B"/>
              </a:buClr>
              <a:buSzPts val="1680"/>
              <a:buFont typeface="Arial"/>
              <a:buNone/>
            </a:pPr>
            <a:r>
              <a:rPr i="1" lang="en" sz="1800">
                <a:solidFill>
                  <a:srgbClr val="424242"/>
                </a:solidFill>
              </a:rPr>
              <a:t>What do you do?</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General Mental Health Stats</a:t>
            </a:r>
            <a:endParaRPr/>
          </a:p>
        </p:txBody>
      </p:sp>
      <p:sp>
        <p:nvSpPr>
          <p:cNvPr id="123" name="Google Shape;123;p23"/>
          <p:cNvSpPr txBox="1"/>
          <p:nvPr>
            <p:ph idx="1" type="body"/>
          </p:nvPr>
        </p:nvSpPr>
        <p:spPr>
          <a:xfrm>
            <a:off x="1355125" y="1383475"/>
            <a:ext cx="6942900" cy="2592900"/>
          </a:xfrm>
          <a:prstGeom prst="rect">
            <a:avLst/>
          </a:prstGeom>
        </p:spPr>
        <p:txBody>
          <a:bodyPr anchorCtr="0" anchor="t" bIns="91425" lIns="91425" spcFirstLastPara="1" rIns="91425" wrap="square" tIns="91425">
            <a:normAutofit lnSpcReduction="10000"/>
          </a:bodyPr>
          <a:lstStyle/>
          <a:p>
            <a:pPr indent="-361950" lvl="0" marL="457200" rtl="0" algn="l">
              <a:lnSpc>
                <a:spcPct val="115000"/>
              </a:lnSpc>
              <a:spcBef>
                <a:spcPts val="0"/>
              </a:spcBef>
              <a:spcAft>
                <a:spcPts val="0"/>
              </a:spcAft>
              <a:buClr>
                <a:srgbClr val="424242"/>
              </a:buClr>
              <a:buSzPts val="2100"/>
              <a:buChar char="●"/>
            </a:pPr>
            <a:r>
              <a:rPr lang="en" sz="2100">
                <a:solidFill>
                  <a:srgbClr val="424242"/>
                </a:solidFill>
              </a:rPr>
              <a:t>1 in 5 adults will experience mental illness in their lifetime</a:t>
            </a:r>
            <a:endParaRPr sz="2100">
              <a:solidFill>
                <a:srgbClr val="424242"/>
              </a:solidFill>
            </a:endParaRPr>
          </a:p>
          <a:p>
            <a:pPr indent="-361950" lvl="0" marL="457200" rtl="0" algn="l">
              <a:lnSpc>
                <a:spcPct val="115000"/>
              </a:lnSpc>
              <a:spcBef>
                <a:spcPts val="1000"/>
              </a:spcBef>
              <a:spcAft>
                <a:spcPts val="0"/>
              </a:spcAft>
              <a:buClr>
                <a:srgbClr val="424242"/>
              </a:buClr>
              <a:buSzPts val="2100"/>
              <a:buChar char="●"/>
            </a:pPr>
            <a:r>
              <a:rPr lang="en" sz="2100">
                <a:solidFill>
                  <a:srgbClr val="424242"/>
                </a:solidFill>
              </a:rPr>
              <a:t>1 in 25 adults are diagnosed with serious mental illness, such as schizophrenia or bipolar disorder</a:t>
            </a:r>
            <a:endParaRPr sz="2100">
              <a:solidFill>
                <a:srgbClr val="424242"/>
              </a:solidFill>
            </a:endParaRPr>
          </a:p>
          <a:p>
            <a:pPr indent="-361950" lvl="0" marL="457200" rtl="0" algn="l">
              <a:lnSpc>
                <a:spcPct val="115000"/>
              </a:lnSpc>
              <a:spcBef>
                <a:spcPts val="1000"/>
              </a:spcBef>
              <a:spcAft>
                <a:spcPts val="1000"/>
              </a:spcAft>
              <a:buClr>
                <a:srgbClr val="424242"/>
              </a:buClr>
              <a:buSzPts val="2100"/>
              <a:buChar char="●"/>
            </a:pPr>
            <a:r>
              <a:rPr lang="en" sz="2100">
                <a:solidFill>
                  <a:srgbClr val="424242"/>
                </a:solidFill>
              </a:rPr>
              <a:t>1/2 of all chronic mental illness begins by age 14, and 3/4ths by age 24</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Wealth and Mental Health</a:t>
            </a:r>
            <a:endParaRPr/>
          </a:p>
        </p:txBody>
      </p:sp>
      <p:sp>
        <p:nvSpPr>
          <p:cNvPr id="129" name="Google Shape;129;p24"/>
          <p:cNvSpPr txBox="1"/>
          <p:nvPr>
            <p:ph idx="1" type="body"/>
          </p:nvPr>
        </p:nvSpPr>
        <p:spPr>
          <a:xfrm>
            <a:off x="1023450" y="1442825"/>
            <a:ext cx="7077600" cy="2859900"/>
          </a:xfrm>
          <a:prstGeom prst="rect">
            <a:avLst/>
          </a:prstGeom>
        </p:spPr>
        <p:txBody>
          <a:bodyPr anchorCtr="0" anchor="t" bIns="91425" lIns="91425" spcFirstLastPara="1" rIns="91425" wrap="square" tIns="91425">
            <a:normAutofit/>
          </a:bodyPr>
          <a:lstStyle/>
          <a:p>
            <a:pPr indent="-355600" lvl="0" marL="457200" rtl="0" algn="l">
              <a:lnSpc>
                <a:spcPct val="115000"/>
              </a:lnSpc>
              <a:spcBef>
                <a:spcPts val="1000"/>
              </a:spcBef>
              <a:spcAft>
                <a:spcPts val="0"/>
              </a:spcAft>
              <a:buClr>
                <a:srgbClr val="424242"/>
              </a:buClr>
              <a:buSzPts val="2000"/>
              <a:buChar char="●"/>
            </a:pPr>
            <a:r>
              <a:rPr lang="en" sz="2000">
                <a:solidFill>
                  <a:srgbClr val="424242"/>
                </a:solidFill>
              </a:rPr>
              <a:t>Ultra high net worth individuals are subject to becoming more at risk for developing higher rates of substance use disorders, depression, eating disorders, and anxiety </a:t>
            </a:r>
            <a:endParaRPr sz="2000">
              <a:solidFill>
                <a:srgbClr val="424242"/>
              </a:solidFill>
            </a:endParaRPr>
          </a:p>
          <a:p>
            <a:pPr indent="-355600" lvl="0" marL="457200" rtl="0" algn="l">
              <a:lnSpc>
                <a:spcPct val="115000"/>
              </a:lnSpc>
              <a:spcBef>
                <a:spcPts val="1000"/>
              </a:spcBef>
              <a:spcAft>
                <a:spcPts val="1000"/>
              </a:spcAft>
              <a:buClr>
                <a:srgbClr val="424242"/>
              </a:buClr>
              <a:buSzPts val="2000"/>
              <a:buChar char="●"/>
            </a:pPr>
            <a:r>
              <a:rPr lang="en" sz="2000">
                <a:solidFill>
                  <a:srgbClr val="424242"/>
                </a:solidFill>
              </a:rPr>
              <a:t>Children in affluent families suffer anxiety at 20-30% higher rates than the less affluent and are more likely to display anti-social behaviors such as cheating and stealing.</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Potential Reasons</a:t>
            </a:r>
            <a:endParaRPr/>
          </a:p>
        </p:txBody>
      </p:sp>
      <p:sp>
        <p:nvSpPr>
          <p:cNvPr id="135" name="Google Shape;135;p25"/>
          <p:cNvSpPr txBox="1"/>
          <p:nvPr>
            <p:ph idx="1" type="body"/>
          </p:nvPr>
        </p:nvSpPr>
        <p:spPr>
          <a:xfrm>
            <a:off x="771525" y="1225225"/>
            <a:ext cx="7972500" cy="2859900"/>
          </a:xfrm>
          <a:prstGeom prst="rect">
            <a:avLst/>
          </a:prstGeom>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None/>
            </a:pPr>
            <a:r>
              <a:rPr lang="en">
                <a:solidFill>
                  <a:srgbClr val="424242"/>
                </a:solidFill>
              </a:rPr>
              <a:t>Suniya Luthar, a Professor at Columbia University, points to the pressure to achieve and isolation from parents as two potential causes for these outcomes. </a:t>
            </a:r>
            <a:endParaRPr>
              <a:solidFill>
                <a:srgbClr val="424242"/>
              </a:solidFill>
            </a:endParaRPr>
          </a:p>
          <a:p>
            <a:pPr indent="0" lvl="0" marL="0" rtl="0" algn="l">
              <a:lnSpc>
                <a:spcPct val="115000"/>
              </a:lnSpc>
              <a:spcBef>
                <a:spcPts val="1600"/>
              </a:spcBef>
              <a:spcAft>
                <a:spcPts val="1600"/>
              </a:spcAft>
              <a:buNone/>
            </a:pPr>
            <a:r>
              <a:rPr lang="en">
                <a:solidFill>
                  <a:srgbClr val="424242"/>
                </a:solidFill>
              </a:rPr>
              <a:t>Annette Lareau, a sociologist at the University of Pennsylvania, describes the parenting styles of the rich as “Concerted Cultivation.” The goal of this parenting style is “to accrue skills that will lead to greater opportunity later on.” Ultimately, the end result is that the wealthy children end up lacking practical skills and the parents run their children’s lives in a way that prolongs adolescence.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Potential Reasons Cont’d</a:t>
            </a:r>
            <a:endParaRPr/>
          </a:p>
        </p:txBody>
      </p:sp>
      <p:sp>
        <p:nvSpPr>
          <p:cNvPr id="141" name="Google Shape;141;p26"/>
          <p:cNvSpPr txBox="1"/>
          <p:nvPr>
            <p:ph idx="1" type="body"/>
          </p:nvPr>
        </p:nvSpPr>
        <p:spPr>
          <a:xfrm>
            <a:off x="600900" y="1215350"/>
            <a:ext cx="7942200" cy="3186300"/>
          </a:xfrm>
          <a:prstGeom prst="rect">
            <a:avLst/>
          </a:prstGeom>
        </p:spPr>
        <p:txBody>
          <a:bodyPr anchorCtr="0" anchor="t" bIns="91425" lIns="91425" spcFirstLastPara="1" rIns="91425" wrap="square" tIns="91425">
            <a:normAutofit lnSpcReduction="10000"/>
          </a:bodyPr>
          <a:lstStyle/>
          <a:p>
            <a:pPr indent="-338772" lvl="0" marL="457200" rtl="0" algn="l">
              <a:lnSpc>
                <a:spcPct val="115000"/>
              </a:lnSpc>
              <a:spcBef>
                <a:spcPts val="0"/>
              </a:spcBef>
              <a:spcAft>
                <a:spcPts val="0"/>
              </a:spcAft>
              <a:buClr>
                <a:srgbClr val="424242"/>
              </a:buClr>
              <a:buSzPts val="1735"/>
              <a:buChar char="●"/>
            </a:pPr>
            <a:r>
              <a:rPr lang="en" sz="1735">
                <a:solidFill>
                  <a:srgbClr val="424242"/>
                </a:solidFill>
              </a:rPr>
              <a:t>Paul Piff and Dacher Keltner, psychologists at the University of California at Berkeley, conducted research which found that as people accumulate wealth and power, their empathetic feelings towards people begin to decline. </a:t>
            </a:r>
            <a:endParaRPr sz="1735">
              <a:solidFill>
                <a:srgbClr val="424242"/>
              </a:solidFill>
            </a:endParaRPr>
          </a:p>
          <a:p>
            <a:pPr indent="-338772" lvl="0" marL="457200" rtl="0" algn="l">
              <a:lnSpc>
                <a:spcPct val="115000"/>
              </a:lnSpc>
              <a:spcBef>
                <a:spcPts val="1000"/>
              </a:spcBef>
              <a:spcAft>
                <a:spcPts val="1000"/>
              </a:spcAft>
              <a:buClr>
                <a:srgbClr val="424242"/>
              </a:buClr>
              <a:buSzPts val="1735"/>
              <a:buChar char="●"/>
            </a:pPr>
            <a:r>
              <a:rPr lang="en" sz="1735">
                <a:solidFill>
                  <a:srgbClr val="424242"/>
                </a:solidFill>
              </a:rPr>
              <a:t>Other psychologists labeled the personalities of billionaires a “dark triad” of Machiavellianism, psychopathy, and narcissism. In studies of extremely wealthy people, results show greater tendencies towards engagement in various unethical behaviors as well as “self-promotion, emotional coldness, duplicity, and aggressiveness.” These traits undeniably influence parenting styles and decisions.  </a:t>
            </a:r>
            <a:endParaRPr sz="192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Wealthy Parents’ Dilemma</a:t>
            </a:r>
            <a:endParaRPr/>
          </a:p>
        </p:txBody>
      </p:sp>
      <p:sp>
        <p:nvSpPr>
          <p:cNvPr id="147" name="Google Shape;147;p2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Saving their child from natural consequences = removing motivators for change/ learning but saves their kid from the immediate consequence and perhaps reputational damage</a:t>
            </a:r>
            <a:endParaRPr sz="1800">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Using money to influence results instead of character or skill undermines a child’s ability to know their own value/ worth and creates doubt but gets them opportunities they may not have been able to get alone</a:t>
            </a:r>
            <a:endParaRPr sz="1800">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Either promoting an air of “We are above the rules” or letting their kids learn in the school of “hard knocks”</a:t>
            </a:r>
            <a:endParaRPr sz="1800">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It’s hard to appreciate or take ownership of things (like recovery or independence) where there is no buy in, consequence, or skin in the game</a:t>
            </a:r>
            <a:endParaRPr sz="1800">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Either want to control their kid or be their friend and potentially used hired help to provide rules, guidance, and consequences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Wealthy Beneficiary Dilemma </a:t>
            </a:r>
            <a:endParaRPr/>
          </a:p>
        </p:txBody>
      </p:sp>
      <p:sp>
        <p:nvSpPr>
          <p:cNvPr id="153" name="Google Shape;153;p2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No real need or purpose to pursue (too many choices, the paradox of choice)</a:t>
            </a:r>
            <a:endParaRPr sz="1800">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Overcontrolled by spoken/ unspoken expectations</a:t>
            </a:r>
            <a:endParaRPr sz="1800">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Guilt over opportunities provided to them or entitlement </a:t>
            </a:r>
            <a:endParaRPr sz="1800">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Influence of money and family name over identity (who am I outside of the wealth and who likes me outside of the wealth)</a:t>
            </a:r>
            <a:endParaRPr sz="1800">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Is the goal of treatment help for me or getting me to conform to my parents desires for me?</a:t>
            </a:r>
            <a:endParaRPr sz="1800">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sz="1800">
                <a:latin typeface="Arial"/>
                <a:ea typeface="Arial"/>
                <a:cs typeface="Arial"/>
                <a:sym typeface="Arial"/>
              </a:rPr>
              <a:t>Parents can pay for institutions until change is made even when it isn’t working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Goals</a:t>
            </a:r>
            <a:endParaRPr/>
          </a:p>
        </p:txBody>
      </p:sp>
      <p:sp>
        <p:nvSpPr>
          <p:cNvPr id="159" name="Google Shape;159;p29"/>
          <p:cNvSpPr txBox="1"/>
          <p:nvPr>
            <p:ph idx="1" type="body"/>
          </p:nvPr>
        </p:nvSpPr>
        <p:spPr>
          <a:xfrm>
            <a:off x="894625" y="1547625"/>
            <a:ext cx="3575700" cy="2236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2400">
                <a:solidFill>
                  <a:srgbClr val="424242"/>
                </a:solidFill>
              </a:rPr>
              <a:t>1. Proactive ways to discover and work with people who have mental health issues</a:t>
            </a:r>
            <a:endParaRPr sz="2400">
              <a:solidFill>
                <a:srgbClr val="424242"/>
              </a:solidFill>
            </a:endParaRPr>
          </a:p>
        </p:txBody>
      </p:sp>
      <p:sp>
        <p:nvSpPr>
          <p:cNvPr id="160" name="Google Shape;160;p29"/>
          <p:cNvSpPr txBox="1"/>
          <p:nvPr>
            <p:ph idx="2" type="body"/>
          </p:nvPr>
        </p:nvSpPr>
        <p:spPr>
          <a:xfrm>
            <a:off x="4960300" y="1547625"/>
            <a:ext cx="3733500" cy="223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424242"/>
                </a:solidFill>
              </a:rPr>
              <a:t>2. Productive ways to work with people who have mental health issues when you step on the landmine…</a:t>
            </a:r>
            <a:endParaRPr sz="2400">
              <a:solidFill>
                <a:srgbClr val="42424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ctrTitle"/>
          </p:nvPr>
        </p:nvSpPr>
        <p:spPr>
          <a:xfrm>
            <a:off x="3044700" y="1190253"/>
            <a:ext cx="30546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600"/>
              <a:t>Goal 1</a:t>
            </a:r>
            <a:endParaRPr sz="3600"/>
          </a:p>
        </p:txBody>
      </p:sp>
      <p:sp>
        <p:nvSpPr>
          <p:cNvPr id="166" name="Google Shape;166;p30"/>
          <p:cNvSpPr txBox="1"/>
          <p:nvPr>
            <p:ph idx="1" type="subTitle"/>
          </p:nvPr>
        </p:nvSpPr>
        <p:spPr>
          <a:xfrm>
            <a:off x="3044700" y="1891651"/>
            <a:ext cx="3054600" cy="2019900"/>
          </a:xfrm>
          <a:prstGeom prst="rect">
            <a:avLst/>
          </a:prstGeom>
        </p:spPr>
        <p:txBody>
          <a:bodyPr anchorCtr="0" anchor="t" bIns="91425" lIns="91425" spcFirstLastPara="1" rIns="91425" wrap="square" tIns="91425">
            <a:normAutofit fontScale="92500" lnSpcReduction="20000"/>
          </a:bodyPr>
          <a:lstStyle/>
          <a:p>
            <a:pPr indent="0" lvl="0" marL="0" rtl="0" algn="ctr">
              <a:lnSpc>
                <a:spcPct val="115000"/>
              </a:lnSpc>
              <a:spcBef>
                <a:spcPts val="0"/>
              </a:spcBef>
              <a:spcAft>
                <a:spcPts val="1600"/>
              </a:spcAft>
              <a:buClr>
                <a:srgbClr val="424242"/>
              </a:buClr>
              <a:buSzPct val="107692"/>
              <a:buFont typeface="Arial"/>
              <a:buNone/>
            </a:pPr>
            <a:r>
              <a:rPr lang="en" sz="2600">
                <a:solidFill>
                  <a:srgbClr val="424242"/>
                </a:solidFill>
              </a:rPr>
              <a:t>Proactive ways to discover and work with people who have mental health issues</a:t>
            </a:r>
            <a:endParaRPr sz="2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idx="1" type="body"/>
          </p:nvPr>
        </p:nvSpPr>
        <p:spPr>
          <a:xfrm>
            <a:off x="311550" y="849350"/>
            <a:ext cx="3841500" cy="3354000"/>
          </a:xfrm>
          <a:prstGeom prst="rect">
            <a:avLst/>
          </a:prstGeom>
        </p:spPr>
        <p:txBody>
          <a:bodyPr anchorCtr="0" anchor="t" bIns="91425" lIns="91425" spcFirstLastPara="1" rIns="91425" wrap="square" tIns="91425">
            <a:normAutofit fontScale="62500"/>
          </a:bodyPr>
          <a:lstStyle/>
          <a:p>
            <a:pPr indent="0" lvl="0" marL="0" rtl="0" algn="l">
              <a:lnSpc>
                <a:spcPct val="115000"/>
              </a:lnSpc>
              <a:spcBef>
                <a:spcPts val="0"/>
              </a:spcBef>
              <a:spcAft>
                <a:spcPts val="0"/>
              </a:spcAft>
              <a:buClr>
                <a:srgbClr val="C0791B"/>
              </a:buClr>
              <a:buSzPct val="100000"/>
              <a:buFont typeface="Arial"/>
              <a:buNone/>
            </a:pPr>
            <a:r>
              <a:rPr lang="en" sz="3200">
                <a:solidFill>
                  <a:srgbClr val="424242"/>
                </a:solidFill>
              </a:rPr>
              <a:t>There is a bi-directional relationship between financial planning and major life events. Knowing this helps you prepare and plan. Planning and preparing involves the financial component as well as addressing the human component</a:t>
            </a:r>
            <a:endParaRPr/>
          </a:p>
        </p:txBody>
      </p:sp>
      <p:pic>
        <p:nvPicPr>
          <p:cNvPr descr="Image result for major life cycle events" id="172" name="Google Shape;172;p31"/>
          <p:cNvPicPr preferRelativeResize="0"/>
          <p:nvPr/>
        </p:nvPicPr>
        <p:blipFill rotWithShape="1">
          <a:blip r:embed="rId3">
            <a:alphaModFix/>
          </a:blip>
          <a:srcRect b="0" l="0" r="0" t="0"/>
          <a:stretch/>
        </p:blipFill>
        <p:spPr>
          <a:xfrm>
            <a:off x="4153048" y="691301"/>
            <a:ext cx="4555186" cy="341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do you start the conversation?</a:t>
            </a:r>
            <a:endParaRPr/>
          </a:p>
        </p:txBody>
      </p:sp>
      <p:sp>
        <p:nvSpPr>
          <p:cNvPr id="178" name="Google Shape;178;p32"/>
          <p:cNvSpPr txBox="1"/>
          <p:nvPr>
            <p:ph idx="1" type="body"/>
          </p:nvPr>
        </p:nvSpPr>
        <p:spPr>
          <a:xfrm>
            <a:off x="761250" y="1383500"/>
            <a:ext cx="7621500" cy="3028200"/>
          </a:xfrm>
          <a:prstGeom prst="rect">
            <a:avLst/>
          </a:prstGeom>
        </p:spPr>
        <p:txBody>
          <a:bodyPr anchorCtr="0" anchor="t" bIns="91425" lIns="91425" spcFirstLastPara="1" rIns="91425" wrap="square" tIns="91425">
            <a:normAutofit fontScale="70000" lnSpcReduction="20000"/>
          </a:bodyPr>
          <a:lstStyle/>
          <a:p>
            <a:pPr indent="-335280" lvl="0" marL="457200" rtl="0" algn="l">
              <a:lnSpc>
                <a:spcPct val="115000"/>
              </a:lnSpc>
              <a:spcBef>
                <a:spcPts val="0"/>
              </a:spcBef>
              <a:spcAft>
                <a:spcPts val="0"/>
              </a:spcAft>
              <a:buClr>
                <a:srgbClr val="424242"/>
              </a:buClr>
              <a:buSzPct val="100000"/>
              <a:buChar char="●"/>
            </a:pPr>
            <a:r>
              <a:rPr lang="en" sz="2400">
                <a:solidFill>
                  <a:srgbClr val="424242"/>
                </a:solidFill>
              </a:rPr>
              <a:t>Make it a part of your initial onboarding process</a:t>
            </a:r>
            <a:endParaRPr sz="1700">
              <a:solidFill>
                <a:srgbClr val="424242"/>
              </a:solidFill>
            </a:endParaRPr>
          </a:p>
          <a:p>
            <a:pPr indent="-335280" lvl="0" marL="457200" rtl="0" algn="l">
              <a:lnSpc>
                <a:spcPct val="115000"/>
              </a:lnSpc>
              <a:spcBef>
                <a:spcPts val="1000"/>
              </a:spcBef>
              <a:spcAft>
                <a:spcPts val="0"/>
              </a:spcAft>
              <a:buClr>
                <a:srgbClr val="424242"/>
              </a:buClr>
              <a:buSzPct val="100000"/>
              <a:buChar char="●"/>
            </a:pPr>
            <a:r>
              <a:rPr lang="en" sz="2400">
                <a:solidFill>
                  <a:srgbClr val="424242"/>
                </a:solidFill>
              </a:rPr>
              <a:t>Be direct in preparing them for your line of questioning and why it’s important</a:t>
            </a:r>
            <a:endParaRPr sz="1700">
              <a:solidFill>
                <a:srgbClr val="424242"/>
              </a:solidFill>
            </a:endParaRPr>
          </a:p>
          <a:p>
            <a:pPr indent="-335280" lvl="0" marL="457200" rtl="0" algn="l">
              <a:lnSpc>
                <a:spcPct val="115000"/>
              </a:lnSpc>
              <a:spcBef>
                <a:spcPts val="1000"/>
              </a:spcBef>
              <a:spcAft>
                <a:spcPts val="0"/>
              </a:spcAft>
              <a:buClr>
                <a:srgbClr val="424242"/>
              </a:buClr>
              <a:buSzPct val="100000"/>
              <a:buChar char="●"/>
            </a:pPr>
            <a:r>
              <a:rPr lang="en" sz="2400">
                <a:solidFill>
                  <a:srgbClr val="424242"/>
                </a:solidFill>
              </a:rPr>
              <a:t>Get agreement along the way by asking “is that okay with you?”</a:t>
            </a:r>
            <a:endParaRPr sz="1700">
              <a:solidFill>
                <a:srgbClr val="424242"/>
              </a:solidFill>
            </a:endParaRPr>
          </a:p>
          <a:p>
            <a:pPr indent="-335280" lvl="0" marL="457200" rtl="0" algn="l">
              <a:lnSpc>
                <a:spcPct val="115000"/>
              </a:lnSpc>
              <a:spcBef>
                <a:spcPts val="1000"/>
              </a:spcBef>
              <a:spcAft>
                <a:spcPts val="0"/>
              </a:spcAft>
              <a:buClr>
                <a:srgbClr val="424242"/>
              </a:buClr>
              <a:buSzPct val="100000"/>
              <a:buChar char="●"/>
            </a:pPr>
            <a:r>
              <a:rPr lang="en" sz="2400">
                <a:solidFill>
                  <a:srgbClr val="424242"/>
                </a:solidFill>
              </a:rPr>
              <a:t>Tell current clients who are beyond the onboarding process that you went to this presentation and recognize the importance of improving your practice in this way</a:t>
            </a:r>
            <a:endParaRPr sz="1700">
              <a:solidFill>
                <a:srgbClr val="424242"/>
              </a:solidFill>
            </a:endParaRPr>
          </a:p>
          <a:p>
            <a:pPr indent="-335280" lvl="0" marL="457200" rtl="0" algn="l">
              <a:lnSpc>
                <a:spcPct val="115000"/>
              </a:lnSpc>
              <a:spcBef>
                <a:spcPts val="1000"/>
              </a:spcBef>
              <a:spcAft>
                <a:spcPts val="1000"/>
              </a:spcAft>
              <a:buClr>
                <a:srgbClr val="424242"/>
              </a:buClr>
              <a:buSzPct val="100000"/>
              <a:buChar char="●"/>
            </a:pPr>
            <a:r>
              <a:rPr lang="en" sz="2400">
                <a:solidFill>
                  <a:srgbClr val="424242"/>
                </a:solidFill>
              </a:rPr>
              <a:t>When something comes up, use these questions and agreements as something to refer back to down the road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1622200" y="489725"/>
            <a:ext cx="6083100" cy="3921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300"/>
              <a:t>What do you think of when you think of mental illness?</a:t>
            </a:r>
            <a:endParaRPr sz="3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Here’s what it looks like</a:t>
            </a:r>
            <a:endParaRPr/>
          </a:p>
        </p:txBody>
      </p:sp>
      <p:sp>
        <p:nvSpPr>
          <p:cNvPr id="184" name="Google Shape;184;p33"/>
          <p:cNvSpPr txBox="1"/>
          <p:nvPr>
            <p:ph idx="1" type="body"/>
          </p:nvPr>
        </p:nvSpPr>
        <p:spPr>
          <a:xfrm>
            <a:off x="957750" y="1147225"/>
            <a:ext cx="7228500" cy="3110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rgbClr val="424242"/>
              </a:buClr>
              <a:buSzPts val="2590"/>
              <a:buFont typeface="Arial"/>
              <a:buNone/>
            </a:pPr>
            <a:r>
              <a:rPr lang="en" sz="1800">
                <a:solidFill>
                  <a:srgbClr val="424242"/>
                </a:solidFill>
              </a:rPr>
              <a:t>Hi (name),</a:t>
            </a:r>
            <a:endParaRPr sz="1800">
              <a:solidFill>
                <a:srgbClr val="424242"/>
              </a:solidFill>
            </a:endParaRPr>
          </a:p>
          <a:p>
            <a:pPr indent="0" lvl="0" marL="0" rtl="0" algn="l">
              <a:lnSpc>
                <a:spcPct val="115000"/>
              </a:lnSpc>
              <a:spcBef>
                <a:spcPts val="1000"/>
              </a:spcBef>
              <a:spcAft>
                <a:spcPts val="1600"/>
              </a:spcAft>
              <a:buClr>
                <a:srgbClr val="424242"/>
              </a:buClr>
              <a:buSzPts val="2590"/>
              <a:buFont typeface="Arial"/>
              <a:buNone/>
            </a:pPr>
            <a:r>
              <a:rPr lang="en" sz="1800">
                <a:solidFill>
                  <a:srgbClr val="424242"/>
                </a:solidFill>
              </a:rPr>
              <a:t>At (name of firm), we really understand how mental and physical health impact the planning process. Going over this intake form in detail is a part of our onboarding process for every client and I’ll be asking a lot of follow-up questions along those lines so that we can make sure your present and future are properly planned for. I understand these are incredibly personal questions, and if at any point you need me to explain the relevance, I’m happy to do so.  Is that ok with you?</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Discovery Questions</a:t>
            </a:r>
            <a:endParaRPr/>
          </a:p>
        </p:txBody>
      </p:sp>
      <p:sp>
        <p:nvSpPr>
          <p:cNvPr id="190" name="Google Shape;190;p34"/>
          <p:cNvSpPr txBox="1"/>
          <p:nvPr>
            <p:ph idx="1" type="body"/>
          </p:nvPr>
        </p:nvSpPr>
        <p:spPr>
          <a:xfrm>
            <a:off x="687300" y="1304350"/>
            <a:ext cx="7769400" cy="2919300"/>
          </a:xfrm>
          <a:prstGeom prst="rect">
            <a:avLst/>
          </a:prstGeom>
        </p:spPr>
        <p:txBody>
          <a:bodyPr anchorCtr="0" anchor="t" bIns="91425" lIns="91425" spcFirstLastPara="1" rIns="91425" wrap="square" tIns="91425">
            <a:normAutofit fontScale="85000" lnSpcReduction="20000"/>
          </a:bodyPr>
          <a:lstStyle/>
          <a:p>
            <a:pPr indent="-325755" lvl="0" marL="457200" rtl="0" algn="l">
              <a:lnSpc>
                <a:spcPct val="115000"/>
              </a:lnSpc>
              <a:spcBef>
                <a:spcPts val="0"/>
              </a:spcBef>
              <a:spcAft>
                <a:spcPts val="0"/>
              </a:spcAft>
              <a:buClr>
                <a:srgbClr val="424242"/>
              </a:buClr>
              <a:buSzPct val="100000"/>
              <a:buChar char="●"/>
            </a:pPr>
            <a:r>
              <a:rPr lang="en" sz="1800">
                <a:solidFill>
                  <a:srgbClr val="424242"/>
                </a:solidFill>
              </a:rPr>
              <a:t>Is there anyone in your family who isn’t prepared to handle the wealth they’re about to inherit?</a:t>
            </a:r>
            <a:endParaRPr sz="1800">
              <a:solidFill>
                <a:srgbClr val="424242"/>
              </a:solidFill>
            </a:endParaRPr>
          </a:p>
          <a:p>
            <a:pPr indent="-325755" lvl="0" marL="457200" rtl="0" algn="l">
              <a:lnSpc>
                <a:spcPct val="115000"/>
              </a:lnSpc>
              <a:spcBef>
                <a:spcPts val="1000"/>
              </a:spcBef>
              <a:spcAft>
                <a:spcPts val="0"/>
              </a:spcAft>
              <a:buClr>
                <a:srgbClr val="424242"/>
              </a:buClr>
              <a:buSzPct val="100000"/>
              <a:buChar char="●"/>
            </a:pPr>
            <a:r>
              <a:rPr lang="en" sz="1800">
                <a:solidFill>
                  <a:srgbClr val="424242"/>
                </a:solidFill>
              </a:rPr>
              <a:t>Tell me about the relationships and personalities in your family?</a:t>
            </a:r>
            <a:endParaRPr sz="1800">
              <a:solidFill>
                <a:srgbClr val="424242"/>
              </a:solidFill>
            </a:endParaRPr>
          </a:p>
          <a:p>
            <a:pPr indent="-325755" lvl="0" marL="457200" rtl="0" algn="l">
              <a:lnSpc>
                <a:spcPct val="115000"/>
              </a:lnSpc>
              <a:spcBef>
                <a:spcPts val="1000"/>
              </a:spcBef>
              <a:spcAft>
                <a:spcPts val="0"/>
              </a:spcAft>
              <a:buClr>
                <a:srgbClr val="424242"/>
              </a:buClr>
              <a:buSzPct val="100000"/>
              <a:buChar char="●"/>
            </a:pPr>
            <a:r>
              <a:rPr lang="en" sz="1800">
                <a:solidFill>
                  <a:srgbClr val="424242"/>
                </a:solidFill>
              </a:rPr>
              <a:t>What are  your/ your child’s worst and best qualities?</a:t>
            </a:r>
            <a:endParaRPr sz="1800">
              <a:solidFill>
                <a:srgbClr val="424242"/>
              </a:solidFill>
            </a:endParaRPr>
          </a:p>
          <a:p>
            <a:pPr indent="-325755" lvl="0" marL="457200" rtl="0" algn="l">
              <a:lnSpc>
                <a:spcPct val="115000"/>
              </a:lnSpc>
              <a:spcBef>
                <a:spcPts val="1000"/>
              </a:spcBef>
              <a:spcAft>
                <a:spcPts val="0"/>
              </a:spcAft>
              <a:buClr>
                <a:srgbClr val="424242"/>
              </a:buClr>
              <a:buSzPct val="100000"/>
              <a:buChar char="●"/>
            </a:pPr>
            <a:r>
              <a:rPr lang="en" sz="1800">
                <a:solidFill>
                  <a:srgbClr val="424242"/>
                </a:solidFill>
              </a:rPr>
              <a:t>Are there any concerns about physical or mental health that you have for yourself or any of your family members ?</a:t>
            </a:r>
            <a:endParaRPr sz="1800">
              <a:solidFill>
                <a:srgbClr val="424242"/>
              </a:solidFill>
            </a:endParaRPr>
          </a:p>
          <a:p>
            <a:pPr indent="-325755" lvl="0" marL="457200" rtl="0" algn="l">
              <a:lnSpc>
                <a:spcPct val="115000"/>
              </a:lnSpc>
              <a:spcBef>
                <a:spcPts val="1000"/>
              </a:spcBef>
              <a:spcAft>
                <a:spcPts val="0"/>
              </a:spcAft>
              <a:buClr>
                <a:srgbClr val="424242"/>
              </a:buClr>
              <a:buSzPct val="100000"/>
              <a:buChar char="●"/>
            </a:pPr>
            <a:r>
              <a:rPr lang="en" sz="1800">
                <a:solidFill>
                  <a:srgbClr val="424242"/>
                </a:solidFill>
              </a:rPr>
              <a:t>(if a client mentions they have a mental health issue) Will you tell me about how that’s impacted you so I can help plan for that?</a:t>
            </a:r>
            <a:endParaRPr sz="1800">
              <a:solidFill>
                <a:srgbClr val="424242"/>
              </a:solidFill>
            </a:endParaRPr>
          </a:p>
          <a:p>
            <a:pPr indent="-325755" lvl="0" marL="457200" rtl="0" algn="l">
              <a:lnSpc>
                <a:spcPct val="115000"/>
              </a:lnSpc>
              <a:spcBef>
                <a:spcPts val="1000"/>
              </a:spcBef>
              <a:spcAft>
                <a:spcPts val="1000"/>
              </a:spcAft>
              <a:buClr>
                <a:srgbClr val="424242"/>
              </a:buClr>
              <a:buSzPct val="100000"/>
              <a:buChar char="●"/>
            </a:pPr>
            <a:r>
              <a:rPr lang="en" sz="1800">
                <a:solidFill>
                  <a:srgbClr val="424242"/>
                </a:solidFill>
              </a:rPr>
              <a:t>Are there any ongoing and consistent needs we need to budget for right now?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Policies and Procedures</a:t>
            </a:r>
            <a:endParaRPr/>
          </a:p>
        </p:txBody>
      </p:sp>
      <p:sp>
        <p:nvSpPr>
          <p:cNvPr id="196" name="Google Shape;196;p35"/>
          <p:cNvSpPr txBox="1"/>
          <p:nvPr>
            <p:ph idx="1" type="body"/>
          </p:nvPr>
        </p:nvSpPr>
        <p:spPr>
          <a:xfrm>
            <a:off x="813300" y="1264800"/>
            <a:ext cx="7517400" cy="27906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424242"/>
              </a:buClr>
              <a:buSzPts val="1800"/>
              <a:buChar char="●"/>
            </a:pPr>
            <a:r>
              <a:rPr lang="en" sz="1800">
                <a:solidFill>
                  <a:srgbClr val="424242"/>
                </a:solidFill>
              </a:rPr>
              <a:t>Policies and procedures can become a default fall guy to save your relationship…even if you’re the one who created and can change the policies and procedures</a:t>
            </a:r>
            <a:endParaRPr sz="1800">
              <a:solidFill>
                <a:srgbClr val="424242"/>
              </a:solidFill>
            </a:endParaRPr>
          </a:p>
          <a:p>
            <a:pPr indent="-342900" lvl="0" marL="457200" rtl="0" algn="l">
              <a:lnSpc>
                <a:spcPct val="115000"/>
              </a:lnSpc>
              <a:spcBef>
                <a:spcPts val="1000"/>
              </a:spcBef>
              <a:spcAft>
                <a:spcPts val="0"/>
              </a:spcAft>
              <a:buClr>
                <a:srgbClr val="424242"/>
              </a:buClr>
              <a:buSzPts val="1800"/>
              <a:buChar char="●"/>
            </a:pPr>
            <a:r>
              <a:rPr lang="en" sz="1800">
                <a:solidFill>
                  <a:srgbClr val="424242"/>
                </a:solidFill>
              </a:rPr>
              <a:t>Create policies and procedures which slow things down to a reasonable pace</a:t>
            </a:r>
            <a:endParaRPr sz="1800">
              <a:solidFill>
                <a:srgbClr val="424242"/>
              </a:solidFill>
            </a:endParaRPr>
          </a:p>
          <a:p>
            <a:pPr indent="-342900" lvl="1" marL="914400" rtl="0" algn="l">
              <a:lnSpc>
                <a:spcPct val="115000"/>
              </a:lnSpc>
              <a:spcBef>
                <a:spcPts val="1000"/>
              </a:spcBef>
              <a:spcAft>
                <a:spcPts val="1000"/>
              </a:spcAft>
              <a:buClr>
                <a:srgbClr val="424242"/>
              </a:buClr>
              <a:buSzPts val="1800"/>
              <a:buChar char="○"/>
            </a:pPr>
            <a:r>
              <a:rPr lang="en" sz="1800">
                <a:solidFill>
                  <a:srgbClr val="424242"/>
                </a:solidFill>
              </a:rPr>
              <a:t>Ex: All requests for additional money must be in writing and there is a 3- business day delay before an answer is given</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Resources to have readily available</a:t>
            </a:r>
            <a:endParaRPr/>
          </a:p>
        </p:txBody>
      </p:sp>
      <p:sp>
        <p:nvSpPr>
          <p:cNvPr id="202" name="Google Shape;202;p36"/>
          <p:cNvSpPr txBox="1"/>
          <p:nvPr>
            <p:ph idx="1" type="body"/>
          </p:nvPr>
        </p:nvSpPr>
        <p:spPr>
          <a:xfrm>
            <a:off x="311700" y="1301425"/>
            <a:ext cx="7789500" cy="2859900"/>
          </a:xfrm>
          <a:prstGeom prst="rect">
            <a:avLst/>
          </a:prstGeom>
        </p:spPr>
        <p:txBody>
          <a:bodyPr anchorCtr="0" anchor="t" bIns="91425" lIns="91425" spcFirstLastPara="1" rIns="91425" wrap="square" tIns="91425">
            <a:normAutofit fontScale="92500" lnSpcReduction="10000"/>
          </a:bodyPr>
          <a:lstStyle/>
          <a:p>
            <a:pPr indent="-357822" lvl="0" marL="457200" rtl="0" algn="l">
              <a:lnSpc>
                <a:spcPct val="115000"/>
              </a:lnSpc>
              <a:spcBef>
                <a:spcPts val="0"/>
              </a:spcBef>
              <a:spcAft>
                <a:spcPts val="0"/>
              </a:spcAft>
              <a:buSzPct val="100000"/>
              <a:buChar char="●"/>
            </a:pPr>
            <a:r>
              <a:rPr lang="en" sz="2200"/>
              <a:t>Case Manager</a:t>
            </a:r>
            <a:endParaRPr sz="2200"/>
          </a:p>
          <a:p>
            <a:pPr indent="-357822" lvl="0" marL="457200" rtl="0" algn="l">
              <a:lnSpc>
                <a:spcPct val="115000"/>
              </a:lnSpc>
              <a:spcBef>
                <a:spcPts val="1000"/>
              </a:spcBef>
              <a:spcAft>
                <a:spcPts val="0"/>
              </a:spcAft>
              <a:buSzPct val="100000"/>
              <a:buChar char="●"/>
            </a:pPr>
            <a:r>
              <a:rPr lang="en" sz="2200"/>
              <a:t>Interventionist</a:t>
            </a:r>
            <a:endParaRPr sz="2200"/>
          </a:p>
          <a:p>
            <a:pPr indent="-357822" lvl="0" marL="457200" rtl="0" algn="l">
              <a:lnSpc>
                <a:spcPct val="115000"/>
              </a:lnSpc>
              <a:spcBef>
                <a:spcPts val="1000"/>
              </a:spcBef>
              <a:spcAft>
                <a:spcPts val="0"/>
              </a:spcAft>
              <a:buSzPct val="100000"/>
              <a:buChar char="●"/>
            </a:pPr>
            <a:r>
              <a:rPr lang="en" sz="2200"/>
              <a:t>Independent Consultant</a:t>
            </a:r>
            <a:endParaRPr sz="2200"/>
          </a:p>
          <a:p>
            <a:pPr indent="-357822" lvl="0" marL="457200" rtl="0" algn="l">
              <a:lnSpc>
                <a:spcPct val="115000"/>
              </a:lnSpc>
              <a:spcBef>
                <a:spcPts val="1000"/>
              </a:spcBef>
              <a:spcAft>
                <a:spcPts val="0"/>
              </a:spcAft>
              <a:buSzPct val="100000"/>
              <a:buChar char="●"/>
            </a:pPr>
            <a:r>
              <a:rPr lang="en" sz="2200"/>
              <a:t>Criminal defense attorney familiar with mental health cases</a:t>
            </a:r>
            <a:endParaRPr sz="2200"/>
          </a:p>
          <a:p>
            <a:pPr indent="-357822" lvl="0" marL="457200" rtl="0" algn="l">
              <a:lnSpc>
                <a:spcPct val="115000"/>
              </a:lnSpc>
              <a:spcBef>
                <a:spcPts val="1000"/>
              </a:spcBef>
              <a:spcAft>
                <a:spcPts val="0"/>
              </a:spcAft>
              <a:buSzPct val="100000"/>
              <a:buChar char="●"/>
            </a:pPr>
            <a:r>
              <a:rPr lang="en" sz="2200"/>
              <a:t>Mental Health Counselor</a:t>
            </a:r>
            <a:endParaRPr sz="2200"/>
          </a:p>
          <a:p>
            <a:pPr indent="-357822" lvl="0" marL="457200" rtl="0" algn="l">
              <a:lnSpc>
                <a:spcPct val="115000"/>
              </a:lnSpc>
              <a:spcBef>
                <a:spcPts val="1000"/>
              </a:spcBef>
              <a:spcAft>
                <a:spcPts val="1000"/>
              </a:spcAft>
              <a:buSzPct val="100000"/>
              <a:buChar char="●"/>
            </a:pPr>
            <a:r>
              <a:rPr lang="en" sz="2200"/>
              <a:t>Private investigator</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Review every couple of years</a:t>
            </a:r>
            <a:endParaRPr/>
          </a:p>
        </p:txBody>
      </p:sp>
      <p:sp>
        <p:nvSpPr>
          <p:cNvPr id="208" name="Google Shape;208;p37"/>
          <p:cNvSpPr txBox="1"/>
          <p:nvPr>
            <p:ph idx="1" type="body"/>
          </p:nvPr>
        </p:nvSpPr>
        <p:spPr>
          <a:xfrm>
            <a:off x="311700" y="1592450"/>
            <a:ext cx="7596000" cy="2186100"/>
          </a:xfrm>
          <a:prstGeom prst="rect">
            <a:avLst/>
          </a:prstGeom>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lang="en" sz="2200"/>
              <a:t>Policies and procedures, plus the outcome of those when they met real life situations</a:t>
            </a:r>
            <a:endParaRPr sz="2200"/>
          </a:p>
          <a:p>
            <a:pPr indent="-368300" lvl="0" marL="457200" rtl="0" algn="l">
              <a:lnSpc>
                <a:spcPct val="115000"/>
              </a:lnSpc>
              <a:spcBef>
                <a:spcPts val="1000"/>
              </a:spcBef>
              <a:spcAft>
                <a:spcPts val="0"/>
              </a:spcAft>
              <a:buSzPts val="2200"/>
              <a:buChar char="●"/>
            </a:pPr>
            <a:r>
              <a:rPr lang="en" sz="2200"/>
              <a:t>Resources available</a:t>
            </a:r>
            <a:endParaRPr sz="2200"/>
          </a:p>
          <a:p>
            <a:pPr indent="-368300" lvl="0" marL="457200" rtl="0" algn="l">
              <a:lnSpc>
                <a:spcPct val="115000"/>
              </a:lnSpc>
              <a:spcBef>
                <a:spcPts val="1000"/>
              </a:spcBef>
              <a:spcAft>
                <a:spcPts val="1000"/>
              </a:spcAft>
              <a:buClr>
                <a:srgbClr val="424242"/>
              </a:buClr>
              <a:buSzPts val="2200"/>
              <a:buChar char="●"/>
            </a:pPr>
            <a:r>
              <a:rPr lang="en" sz="2200"/>
              <a:t>Mental and physical health status of the beneficiary</a:t>
            </a:r>
            <a:r>
              <a:rPr lang="en" sz="2200">
                <a:solidFill>
                  <a:srgbClr val="424242"/>
                </a:solidFill>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8"/>
          <p:cNvSpPr txBox="1"/>
          <p:nvPr>
            <p:ph type="ctrTitle"/>
          </p:nvPr>
        </p:nvSpPr>
        <p:spPr>
          <a:xfrm>
            <a:off x="3044700" y="1092198"/>
            <a:ext cx="3054600" cy="92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Goal 2: </a:t>
            </a:r>
            <a:endParaRPr/>
          </a:p>
        </p:txBody>
      </p:sp>
      <p:sp>
        <p:nvSpPr>
          <p:cNvPr id="214" name="Google Shape;214;p38"/>
          <p:cNvSpPr txBox="1"/>
          <p:nvPr>
            <p:ph idx="1" type="subTitle"/>
          </p:nvPr>
        </p:nvSpPr>
        <p:spPr>
          <a:xfrm>
            <a:off x="3044700" y="2019342"/>
            <a:ext cx="3054600" cy="1798500"/>
          </a:xfrm>
          <a:prstGeom prst="rect">
            <a:avLst/>
          </a:prstGeom>
        </p:spPr>
        <p:txBody>
          <a:bodyPr anchorCtr="0" anchor="t" bIns="91425" lIns="91425" spcFirstLastPara="1" rIns="91425" wrap="square" tIns="91425">
            <a:normAutofit fontScale="55000" lnSpcReduction="10000"/>
          </a:bodyPr>
          <a:lstStyle/>
          <a:p>
            <a:pPr indent="0" lvl="0" marL="0" rtl="0" algn="ctr">
              <a:lnSpc>
                <a:spcPct val="115000"/>
              </a:lnSpc>
              <a:spcBef>
                <a:spcPts val="0"/>
              </a:spcBef>
              <a:spcAft>
                <a:spcPts val="0"/>
              </a:spcAft>
              <a:buClr>
                <a:srgbClr val="424242"/>
              </a:buClr>
              <a:buSzPct val="100000"/>
              <a:buFont typeface="Arial"/>
              <a:buNone/>
            </a:pPr>
            <a:r>
              <a:rPr lang="en" sz="3600">
                <a:solidFill>
                  <a:srgbClr val="424242"/>
                </a:solidFill>
              </a:rPr>
              <a:t>Productive ways to work with people who have mental health issues when you step on the landmine…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Why Beneficiaries </a:t>
            </a:r>
            <a:r>
              <a:rPr lang="en"/>
              <a:t>Destabilize</a:t>
            </a:r>
            <a:endParaRPr/>
          </a:p>
        </p:txBody>
      </p:sp>
      <p:sp>
        <p:nvSpPr>
          <p:cNvPr id="220" name="Google Shape;220;p39"/>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92500" lnSpcReduction="20000"/>
          </a:bodyPr>
          <a:lstStyle/>
          <a:p>
            <a:pPr indent="-369570" lvl="0" marL="457200" rtl="0" algn="l">
              <a:spcBef>
                <a:spcPts val="0"/>
              </a:spcBef>
              <a:spcAft>
                <a:spcPts val="0"/>
              </a:spcAft>
              <a:buSzPct val="100000"/>
              <a:buChar char="●"/>
            </a:pPr>
            <a:r>
              <a:rPr lang="en"/>
              <a:t>First psychotic break or bout of symptoms</a:t>
            </a:r>
            <a:endParaRPr/>
          </a:p>
          <a:p>
            <a:pPr indent="-369570" lvl="0" marL="457200" rtl="0" algn="l">
              <a:spcBef>
                <a:spcPts val="0"/>
              </a:spcBef>
              <a:spcAft>
                <a:spcPts val="0"/>
              </a:spcAft>
              <a:buSzPct val="100000"/>
              <a:buChar char="●"/>
            </a:pPr>
            <a:r>
              <a:rPr lang="en"/>
              <a:t>Relapse in addiction</a:t>
            </a:r>
            <a:endParaRPr/>
          </a:p>
          <a:p>
            <a:pPr indent="-369570" lvl="0" marL="457200" rtl="0" algn="l">
              <a:spcBef>
                <a:spcPts val="0"/>
              </a:spcBef>
              <a:spcAft>
                <a:spcPts val="0"/>
              </a:spcAft>
              <a:buSzPct val="100000"/>
              <a:buChar char="●"/>
            </a:pPr>
            <a:r>
              <a:rPr lang="en"/>
              <a:t>Decided to stop taking medications</a:t>
            </a:r>
            <a:endParaRPr/>
          </a:p>
          <a:p>
            <a:pPr indent="-369570" lvl="0" marL="457200" rtl="0" algn="l">
              <a:spcBef>
                <a:spcPts val="0"/>
              </a:spcBef>
              <a:spcAft>
                <a:spcPts val="0"/>
              </a:spcAft>
              <a:buSzPct val="100000"/>
              <a:buChar char="●"/>
            </a:pPr>
            <a:r>
              <a:rPr lang="en"/>
              <a:t>Stress and hormone shifts changed the effectiveness of meds</a:t>
            </a:r>
            <a:endParaRPr/>
          </a:p>
          <a:p>
            <a:pPr indent="-369570" lvl="0" marL="457200" rtl="0" algn="l">
              <a:spcBef>
                <a:spcPts val="0"/>
              </a:spcBef>
              <a:spcAft>
                <a:spcPts val="0"/>
              </a:spcAft>
              <a:buSzPct val="100000"/>
              <a:buChar char="●"/>
            </a:pPr>
            <a:r>
              <a:rPr lang="en"/>
              <a:t>Traumatic events</a:t>
            </a:r>
            <a:endParaRPr/>
          </a:p>
          <a:p>
            <a:pPr indent="-369570" lvl="0" marL="457200" rtl="0" algn="l">
              <a:spcBef>
                <a:spcPts val="0"/>
              </a:spcBef>
              <a:spcAft>
                <a:spcPts val="0"/>
              </a:spcAft>
              <a:buSzPct val="100000"/>
              <a:buChar char="●"/>
            </a:pPr>
            <a:r>
              <a:rPr lang="en"/>
              <a:t>Onset of mental illness</a:t>
            </a:r>
            <a:endParaRPr/>
          </a:p>
          <a:p>
            <a:pPr indent="-369570" lvl="0" marL="457200" rtl="0" algn="l">
              <a:spcBef>
                <a:spcPts val="0"/>
              </a:spcBef>
              <a:spcAft>
                <a:spcPts val="0"/>
              </a:spcAft>
              <a:buSzPct val="100000"/>
              <a:buChar char="●"/>
            </a:pPr>
            <a:r>
              <a:rPr lang="en"/>
              <a:t>This can take you off guard and make you unsure how to relate to the person or what to do next.</a:t>
            </a:r>
            <a:endParaRPr/>
          </a:p>
          <a:p>
            <a:pPr indent="0" lvl="0" marL="0" rtl="0" algn="l">
              <a:spcBef>
                <a:spcPts val="12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Things you might notice</a:t>
            </a:r>
            <a:endParaRPr/>
          </a:p>
        </p:txBody>
      </p:sp>
      <p:sp>
        <p:nvSpPr>
          <p:cNvPr id="226" name="Google Shape;226;p40"/>
          <p:cNvSpPr txBox="1"/>
          <p:nvPr>
            <p:ph idx="1" type="body"/>
          </p:nvPr>
        </p:nvSpPr>
        <p:spPr>
          <a:xfrm>
            <a:off x="311700" y="1147225"/>
            <a:ext cx="7116600" cy="3452400"/>
          </a:xfrm>
          <a:prstGeom prst="rect">
            <a:avLst/>
          </a:prstGeom>
        </p:spPr>
        <p:txBody>
          <a:bodyPr anchorCtr="0" anchor="t" bIns="91425" lIns="91425" spcFirstLastPara="1" rIns="91425" wrap="square" tIns="91425">
            <a:normAutofit fontScale="92500" lnSpcReduction="20000"/>
          </a:bodyPr>
          <a:lstStyle/>
          <a:p>
            <a:pPr indent="-175577" lvl="0" marL="228600" rtl="0" algn="l">
              <a:lnSpc>
                <a:spcPct val="115000"/>
              </a:lnSpc>
              <a:spcBef>
                <a:spcPts val="0"/>
              </a:spcBef>
              <a:spcAft>
                <a:spcPts val="0"/>
              </a:spcAft>
              <a:buClr>
                <a:srgbClr val="424242"/>
              </a:buClr>
              <a:buSzPct val="100000"/>
              <a:buFont typeface="Helvetica Neue"/>
              <a:buChar char="●"/>
            </a:pPr>
            <a:r>
              <a:rPr lang="en" sz="1800">
                <a:solidFill>
                  <a:srgbClr val="424242"/>
                </a:solidFill>
              </a:rPr>
              <a:t>Changes in communication style and consistency </a:t>
            </a:r>
            <a:endParaRPr sz="1800">
              <a:solidFill>
                <a:srgbClr val="424242"/>
              </a:solidFill>
            </a:endParaRPr>
          </a:p>
          <a:p>
            <a:pPr indent="-175577" lvl="0" marL="228600" rtl="0" algn="l">
              <a:lnSpc>
                <a:spcPct val="115000"/>
              </a:lnSpc>
              <a:spcBef>
                <a:spcPts val="1000"/>
              </a:spcBef>
              <a:spcAft>
                <a:spcPts val="0"/>
              </a:spcAft>
              <a:buClr>
                <a:srgbClr val="424242"/>
              </a:buClr>
              <a:buSzPct val="100000"/>
              <a:buFont typeface="Helvetica Neue"/>
              <a:buChar char="●"/>
            </a:pPr>
            <a:r>
              <a:rPr lang="en" sz="1800">
                <a:solidFill>
                  <a:srgbClr val="424242"/>
                </a:solidFill>
              </a:rPr>
              <a:t>Random requests for money or liquidation of assets</a:t>
            </a:r>
            <a:endParaRPr sz="1800">
              <a:solidFill>
                <a:srgbClr val="424242"/>
              </a:solidFill>
            </a:endParaRPr>
          </a:p>
          <a:p>
            <a:pPr indent="-175577" lvl="0" marL="228600" rtl="0" algn="l">
              <a:lnSpc>
                <a:spcPct val="115000"/>
              </a:lnSpc>
              <a:spcBef>
                <a:spcPts val="1000"/>
              </a:spcBef>
              <a:spcAft>
                <a:spcPts val="0"/>
              </a:spcAft>
              <a:buClr>
                <a:srgbClr val="424242"/>
              </a:buClr>
              <a:buSzPct val="100000"/>
              <a:buFont typeface="Helvetica Neue"/>
              <a:buChar char="●"/>
            </a:pPr>
            <a:r>
              <a:rPr lang="en" sz="1800">
                <a:solidFill>
                  <a:srgbClr val="424242"/>
                </a:solidFill>
              </a:rPr>
              <a:t>Abrupt changes in estate plan</a:t>
            </a:r>
            <a:endParaRPr sz="1800">
              <a:solidFill>
                <a:srgbClr val="424242"/>
              </a:solidFill>
            </a:endParaRPr>
          </a:p>
          <a:p>
            <a:pPr indent="-175577" lvl="0" marL="228600" rtl="0" algn="l">
              <a:lnSpc>
                <a:spcPct val="115000"/>
              </a:lnSpc>
              <a:spcBef>
                <a:spcPts val="1000"/>
              </a:spcBef>
              <a:spcAft>
                <a:spcPts val="0"/>
              </a:spcAft>
              <a:buClr>
                <a:srgbClr val="424242"/>
              </a:buClr>
              <a:buSzPct val="100000"/>
              <a:buFont typeface="Helvetica Neue"/>
              <a:buChar char="●"/>
            </a:pPr>
            <a:r>
              <a:rPr lang="en" sz="1800">
                <a:solidFill>
                  <a:srgbClr val="424242"/>
                </a:solidFill>
              </a:rPr>
              <a:t>Illogical thinking</a:t>
            </a:r>
            <a:endParaRPr sz="1800">
              <a:solidFill>
                <a:srgbClr val="424242"/>
              </a:solidFill>
            </a:endParaRPr>
          </a:p>
          <a:p>
            <a:pPr indent="-175577" lvl="0" marL="228600" rtl="0" algn="l">
              <a:lnSpc>
                <a:spcPct val="115000"/>
              </a:lnSpc>
              <a:spcBef>
                <a:spcPts val="1000"/>
              </a:spcBef>
              <a:spcAft>
                <a:spcPts val="0"/>
              </a:spcAft>
              <a:buClr>
                <a:srgbClr val="424242"/>
              </a:buClr>
              <a:buSzPct val="100000"/>
              <a:buFont typeface="Helvetica Neue"/>
              <a:buChar char="●"/>
            </a:pPr>
            <a:r>
              <a:rPr lang="en" sz="1800">
                <a:solidFill>
                  <a:srgbClr val="424242"/>
                </a:solidFill>
              </a:rPr>
              <a:t>Noticeable, frequent or incongruent mood changes</a:t>
            </a:r>
            <a:endParaRPr sz="1800">
              <a:solidFill>
                <a:srgbClr val="424242"/>
              </a:solidFill>
            </a:endParaRPr>
          </a:p>
          <a:p>
            <a:pPr indent="-175577" lvl="0" marL="228600" rtl="0" algn="l">
              <a:lnSpc>
                <a:spcPct val="115000"/>
              </a:lnSpc>
              <a:spcBef>
                <a:spcPts val="1000"/>
              </a:spcBef>
              <a:spcAft>
                <a:spcPts val="0"/>
              </a:spcAft>
              <a:buClr>
                <a:srgbClr val="424242"/>
              </a:buClr>
              <a:buSzPct val="100000"/>
              <a:buFont typeface="Helvetica Neue"/>
              <a:buChar char="●"/>
            </a:pPr>
            <a:r>
              <a:rPr lang="en" sz="1800">
                <a:solidFill>
                  <a:srgbClr val="424242"/>
                </a:solidFill>
              </a:rPr>
              <a:t>Poor money management</a:t>
            </a:r>
            <a:endParaRPr sz="1800">
              <a:solidFill>
                <a:srgbClr val="424242"/>
              </a:solidFill>
            </a:endParaRPr>
          </a:p>
          <a:p>
            <a:pPr indent="-175577" lvl="0" marL="228600" rtl="0" algn="l">
              <a:lnSpc>
                <a:spcPct val="115000"/>
              </a:lnSpc>
              <a:spcBef>
                <a:spcPts val="1000"/>
              </a:spcBef>
              <a:spcAft>
                <a:spcPts val="0"/>
              </a:spcAft>
              <a:buClr>
                <a:srgbClr val="424242"/>
              </a:buClr>
              <a:buSzPct val="100000"/>
              <a:buFont typeface="Helvetica Neue"/>
              <a:buChar char="●"/>
            </a:pPr>
            <a:r>
              <a:rPr lang="en" sz="1800">
                <a:solidFill>
                  <a:srgbClr val="424242"/>
                </a:solidFill>
              </a:rPr>
              <a:t>Higher medical bills</a:t>
            </a:r>
            <a:endParaRPr sz="1800">
              <a:solidFill>
                <a:srgbClr val="424242"/>
              </a:solidFill>
            </a:endParaRPr>
          </a:p>
          <a:p>
            <a:pPr indent="-175577" lvl="0" marL="228600" rtl="0" algn="l">
              <a:lnSpc>
                <a:spcPct val="115000"/>
              </a:lnSpc>
              <a:spcBef>
                <a:spcPts val="1000"/>
              </a:spcBef>
              <a:spcAft>
                <a:spcPts val="0"/>
              </a:spcAft>
              <a:buClr>
                <a:srgbClr val="424242"/>
              </a:buClr>
              <a:buSzPct val="100000"/>
              <a:buFont typeface="Helvetica Neue"/>
              <a:buChar char="●"/>
            </a:pPr>
            <a:r>
              <a:rPr lang="en" sz="1800">
                <a:solidFill>
                  <a:srgbClr val="424242"/>
                </a:solidFill>
              </a:rPr>
              <a:t>The client tells you directly </a:t>
            </a:r>
            <a:endParaRPr sz="1800">
              <a:solidFill>
                <a:srgbClr val="424242"/>
              </a:solidFill>
            </a:endParaRPr>
          </a:p>
          <a:p>
            <a:pPr indent="-175577" lvl="0" marL="228600" rtl="0" algn="l">
              <a:lnSpc>
                <a:spcPct val="115000"/>
              </a:lnSpc>
              <a:spcBef>
                <a:spcPts val="1000"/>
              </a:spcBef>
              <a:spcAft>
                <a:spcPts val="1000"/>
              </a:spcAft>
              <a:buClr>
                <a:srgbClr val="424242"/>
              </a:buClr>
              <a:buSzPct val="100000"/>
              <a:buFont typeface="Helvetica Neue"/>
              <a:buChar char="●"/>
            </a:pPr>
            <a:r>
              <a:rPr lang="en" sz="1800">
                <a:solidFill>
                  <a:srgbClr val="424242"/>
                </a:solidFill>
              </a:rPr>
              <a:t>A family member tells you directly</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txBox="1"/>
          <p:nvPr>
            <p:ph type="title"/>
          </p:nvPr>
        </p:nvSpPr>
        <p:spPr>
          <a:xfrm>
            <a:off x="311700" y="640750"/>
            <a:ext cx="8520600" cy="8313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990"/>
              <a:buNone/>
            </a:pPr>
            <a:r>
              <a:rPr lang="en" sz="2980"/>
              <a:t>Things you might notice if a family member has a MH issue</a:t>
            </a:r>
            <a:endParaRPr sz="2980"/>
          </a:p>
        </p:txBody>
      </p:sp>
      <p:sp>
        <p:nvSpPr>
          <p:cNvPr id="232" name="Google Shape;232;p41"/>
          <p:cNvSpPr txBox="1"/>
          <p:nvPr>
            <p:ph idx="1" type="body"/>
          </p:nvPr>
        </p:nvSpPr>
        <p:spPr>
          <a:xfrm>
            <a:off x="311700" y="1533150"/>
            <a:ext cx="8254200" cy="2670600"/>
          </a:xfrm>
          <a:prstGeom prst="rect">
            <a:avLst/>
          </a:prstGeom>
        </p:spPr>
        <p:txBody>
          <a:bodyPr anchorCtr="0" anchor="t" bIns="91425" lIns="91425" spcFirstLastPara="1" rIns="91425" wrap="square" tIns="91425">
            <a:normAutofit fontScale="62500"/>
          </a:bodyPr>
          <a:lstStyle/>
          <a:p>
            <a:pPr indent="-171450" lvl="0" marL="228600" rtl="0" algn="l">
              <a:lnSpc>
                <a:spcPct val="115000"/>
              </a:lnSpc>
              <a:spcBef>
                <a:spcPts val="0"/>
              </a:spcBef>
              <a:spcAft>
                <a:spcPts val="0"/>
              </a:spcAft>
              <a:buClr>
                <a:srgbClr val="424242"/>
              </a:buClr>
              <a:buSzPct val="100000"/>
              <a:buFont typeface="Helvetica Neue"/>
              <a:buChar char="●"/>
            </a:pPr>
            <a:r>
              <a:rPr lang="en" sz="2400">
                <a:solidFill>
                  <a:srgbClr val="424242"/>
                </a:solidFill>
              </a:rPr>
              <a:t>Client has urgent need to liquidate assets</a:t>
            </a:r>
            <a:endParaRPr sz="1700">
              <a:solidFill>
                <a:srgbClr val="424242"/>
              </a:solidFill>
            </a:endParaRPr>
          </a:p>
          <a:p>
            <a:pPr indent="-171450" lvl="0" marL="228600" rtl="0" algn="l">
              <a:lnSpc>
                <a:spcPct val="115000"/>
              </a:lnSpc>
              <a:spcBef>
                <a:spcPts val="1000"/>
              </a:spcBef>
              <a:spcAft>
                <a:spcPts val="0"/>
              </a:spcAft>
              <a:buClr>
                <a:srgbClr val="424242"/>
              </a:buClr>
              <a:buSzPct val="100000"/>
              <a:buFont typeface="Helvetica Neue"/>
              <a:buChar char="●"/>
            </a:pPr>
            <a:r>
              <a:rPr lang="en" sz="2400">
                <a:solidFill>
                  <a:srgbClr val="424242"/>
                </a:solidFill>
              </a:rPr>
              <a:t>Adult children who still live with their parents and are not acting in a caregiver capacity </a:t>
            </a:r>
            <a:endParaRPr sz="1700">
              <a:solidFill>
                <a:srgbClr val="424242"/>
              </a:solidFill>
            </a:endParaRPr>
          </a:p>
          <a:p>
            <a:pPr indent="-171450" lvl="0" marL="228600" rtl="0" algn="l">
              <a:lnSpc>
                <a:spcPct val="115000"/>
              </a:lnSpc>
              <a:spcBef>
                <a:spcPts val="1000"/>
              </a:spcBef>
              <a:spcAft>
                <a:spcPts val="0"/>
              </a:spcAft>
              <a:buClr>
                <a:srgbClr val="424242"/>
              </a:buClr>
              <a:buSzPct val="100000"/>
              <a:buFont typeface="Helvetica Neue"/>
              <a:buChar char="●"/>
            </a:pPr>
            <a:r>
              <a:rPr lang="en" sz="2400">
                <a:solidFill>
                  <a:srgbClr val="424242"/>
                </a:solidFill>
              </a:rPr>
              <a:t>A family member begins showing up to meetings with the client and helping to guide decision making to their own benefit</a:t>
            </a:r>
            <a:endParaRPr sz="1700">
              <a:solidFill>
                <a:srgbClr val="424242"/>
              </a:solidFill>
            </a:endParaRPr>
          </a:p>
          <a:p>
            <a:pPr indent="-171450" lvl="0" marL="228600" rtl="0" algn="l">
              <a:lnSpc>
                <a:spcPct val="115000"/>
              </a:lnSpc>
              <a:spcBef>
                <a:spcPts val="1000"/>
              </a:spcBef>
              <a:spcAft>
                <a:spcPts val="0"/>
              </a:spcAft>
              <a:buClr>
                <a:srgbClr val="424242"/>
              </a:buClr>
              <a:buSzPct val="100000"/>
              <a:buFont typeface="Helvetica Neue"/>
              <a:buChar char="●"/>
            </a:pPr>
            <a:r>
              <a:rPr lang="en" sz="2400">
                <a:solidFill>
                  <a:srgbClr val="424242"/>
                </a:solidFill>
              </a:rPr>
              <a:t>Money or assets being funneled away from the client</a:t>
            </a:r>
            <a:endParaRPr sz="1700">
              <a:solidFill>
                <a:srgbClr val="424242"/>
              </a:solidFill>
            </a:endParaRPr>
          </a:p>
          <a:p>
            <a:pPr indent="-171450" lvl="0" marL="228600" rtl="0" algn="l">
              <a:lnSpc>
                <a:spcPct val="115000"/>
              </a:lnSpc>
              <a:spcBef>
                <a:spcPts val="1000"/>
              </a:spcBef>
              <a:spcAft>
                <a:spcPts val="0"/>
              </a:spcAft>
              <a:buClr>
                <a:srgbClr val="424242"/>
              </a:buClr>
              <a:buSzPct val="100000"/>
              <a:buFont typeface="Helvetica Neue"/>
              <a:buChar char="●"/>
            </a:pPr>
            <a:r>
              <a:rPr lang="en" sz="2400">
                <a:solidFill>
                  <a:srgbClr val="424242"/>
                </a:solidFill>
              </a:rPr>
              <a:t>You become aware of legal issues related to the client’s behavior</a:t>
            </a:r>
            <a:endParaRPr sz="1700">
              <a:solidFill>
                <a:srgbClr val="424242"/>
              </a:solidFill>
            </a:endParaRPr>
          </a:p>
          <a:p>
            <a:pPr indent="-171450" lvl="0" marL="228600" rtl="0" algn="l">
              <a:lnSpc>
                <a:spcPct val="115000"/>
              </a:lnSpc>
              <a:spcBef>
                <a:spcPts val="1000"/>
              </a:spcBef>
              <a:spcAft>
                <a:spcPts val="1000"/>
              </a:spcAft>
              <a:buClr>
                <a:srgbClr val="424242"/>
              </a:buClr>
              <a:buSzPct val="100000"/>
              <a:buFont typeface="Helvetica Neue"/>
              <a:buChar char="●"/>
            </a:pPr>
            <a:r>
              <a:rPr lang="en" sz="2400">
                <a:solidFill>
                  <a:srgbClr val="424242"/>
                </a:solidFill>
              </a:rPr>
              <a:t>The client wants to alter the estate to exclude one family member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2"/>
          <p:cNvSpPr txBox="1"/>
          <p:nvPr>
            <p:ph type="title"/>
          </p:nvPr>
        </p:nvSpPr>
        <p:spPr>
          <a:xfrm>
            <a:off x="773700" y="172730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How Do You Respond?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11738" l="0" r="0" t="0"/>
          <a:stretch/>
        </p:blipFill>
        <p:spPr>
          <a:xfrm>
            <a:off x="1247150" y="508030"/>
            <a:ext cx="3283818" cy="1685565"/>
          </a:xfrm>
          <a:prstGeom prst="rect">
            <a:avLst/>
          </a:prstGeom>
          <a:noFill/>
          <a:ln>
            <a:noFill/>
          </a:ln>
        </p:spPr>
      </p:pic>
      <p:pic>
        <p:nvPicPr>
          <p:cNvPr id="78" name="Google Shape;78;p16"/>
          <p:cNvPicPr preferRelativeResize="0"/>
          <p:nvPr/>
        </p:nvPicPr>
        <p:blipFill rotWithShape="1">
          <a:blip r:embed="rId4">
            <a:alphaModFix/>
          </a:blip>
          <a:srcRect b="3094" l="0" r="0" t="7985"/>
          <a:stretch/>
        </p:blipFill>
        <p:spPr>
          <a:xfrm>
            <a:off x="4613032" y="2270974"/>
            <a:ext cx="3283818" cy="1685565"/>
          </a:xfrm>
          <a:prstGeom prst="rect">
            <a:avLst/>
          </a:prstGeom>
          <a:noFill/>
          <a:ln>
            <a:noFill/>
          </a:ln>
          <a:effectLst>
            <a:outerShdw blurRad="48576" rotWithShape="0" algn="bl" dir="5400000" dist="16192">
              <a:srgbClr val="000000">
                <a:alpha val="50000"/>
              </a:srgbClr>
            </a:outerShdw>
          </a:effectLst>
        </p:spPr>
      </p:pic>
      <p:pic>
        <p:nvPicPr>
          <p:cNvPr id="79" name="Google Shape;79;p16"/>
          <p:cNvPicPr preferRelativeResize="0"/>
          <p:nvPr/>
        </p:nvPicPr>
        <p:blipFill rotWithShape="1">
          <a:blip r:embed="rId5">
            <a:alphaModFix/>
          </a:blip>
          <a:srcRect b="12450" l="0" r="0" t="7944"/>
          <a:stretch/>
        </p:blipFill>
        <p:spPr>
          <a:xfrm>
            <a:off x="1247150" y="2270964"/>
            <a:ext cx="3283818" cy="1685587"/>
          </a:xfrm>
          <a:prstGeom prst="rect">
            <a:avLst/>
          </a:prstGeom>
          <a:noFill/>
          <a:ln>
            <a:noFill/>
          </a:ln>
          <a:effectLst>
            <a:outerShdw blurRad="48576" rotWithShape="0" algn="bl" dir="5400000" dist="16192">
              <a:srgbClr val="000000">
                <a:alpha val="50000"/>
              </a:srgbClr>
            </a:outerShdw>
          </a:effectLst>
        </p:spPr>
      </p:pic>
      <p:pic>
        <p:nvPicPr>
          <p:cNvPr id="80" name="Google Shape;80;p16"/>
          <p:cNvPicPr preferRelativeResize="0"/>
          <p:nvPr/>
        </p:nvPicPr>
        <p:blipFill>
          <a:blip r:embed="rId6">
            <a:alphaModFix/>
          </a:blip>
          <a:stretch>
            <a:fillRect/>
          </a:stretch>
        </p:blipFill>
        <p:spPr>
          <a:xfrm>
            <a:off x="4613021" y="495950"/>
            <a:ext cx="3283818" cy="1709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not to respond</a:t>
            </a:r>
            <a:endParaRPr/>
          </a:p>
        </p:txBody>
      </p:sp>
      <p:sp>
        <p:nvSpPr>
          <p:cNvPr id="243" name="Google Shape;243;p43"/>
          <p:cNvSpPr txBox="1"/>
          <p:nvPr>
            <p:ph idx="1" type="body"/>
          </p:nvPr>
        </p:nvSpPr>
        <p:spPr>
          <a:xfrm>
            <a:off x="311700" y="1354925"/>
            <a:ext cx="7838700" cy="27501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424242"/>
              </a:buClr>
              <a:buSzPts val="1800"/>
              <a:buChar char="●"/>
            </a:pPr>
            <a:r>
              <a:rPr lang="en" sz="1800">
                <a:solidFill>
                  <a:srgbClr val="424242"/>
                </a:solidFill>
              </a:rPr>
              <a:t>Avoid things which put people on the defensive</a:t>
            </a:r>
            <a:endParaRPr sz="1800">
              <a:solidFill>
                <a:srgbClr val="424242"/>
              </a:solidFill>
            </a:endParaRPr>
          </a:p>
          <a:p>
            <a:pPr indent="-342900" lvl="0" marL="457200" rtl="0" algn="l">
              <a:lnSpc>
                <a:spcPct val="115000"/>
              </a:lnSpc>
              <a:spcBef>
                <a:spcPts val="1000"/>
              </a:spcBef>
              <a:spcAft>
                <a:spcPts val="0"/>
              </a:spcAft>
              <a:buClr>
                <a:srgbClr val="424242"/>
              </a:buClr>
              <a:buSzPts val="1800"/>
              <a:buChar char="●"/>
            </a:pPr>
            <a:r>
              <a:rPr lang="en" sz="1800">
                <a:solidFill>
                  <a:srgbClr val="424242"/>
                </a:solidFill>
              </a:rPr>
              <a:t>Avoid coming across as defensive</a:t>
            </a:r>
            <a:endParaRPr sz="1800">
              <a:solidFill>
                <a:srgbClr val="424242"/>
              </a:solidFill>
            </a:endParaRPr>
          </a:p>
          <a:p>
            <a:pPr indent="-342900" lvl="0" marL="457200" rtl="0" algn="l">
              <a:lnSpc>
                <a:spcPct val="115000"/>
              </a:lnSpc>
              <a:spcBef>
                <a:spcPts val="1000"/>
              </a:spcBef>
              <a:spcAft>
                <a:spcPts val="0"/>
              </a:spcAft>
              <a:buClr>
                <a:srgbClr val="424242"/>
              </a:buClr>
              <a:buSzPts val="1800"/>
              <a:buChar char="●"/>
            </a:pPr>
            <a:r>
              <a:rPr lang="en" sz="1800">
                <a:solidFill>
                  <a:srgbClr val="424242"/>
                </a:solidFill>
              </a:rPr>
              <a:t>Avoid escalating your tone, volume, and body language</a:t>
            </a:r>
            <a:endParaRPr sz="1800">
              <a:solidFill>
                <a:srgbClr val="424242"/>
              </a:solidFill>
            </a:endParaRPr>
          </a:p>
          <a:p>
            <a:pPr indent="-342900" lvl="0" marL="457200" rtl="0" algn="l">
              <a:lnSpc>
                <a:spcPct val="115000"/>
              </a:lnSpc>
              <a:spcBef>
                <a:spcPts val="1000"/>
              </a:spcBef>
              <a:spcAft>
                <a:spcPts val="0"/>
              </a:spcAft>
              <a:buClr>
                <a:srgbClr val="424242"/>
              </a:buClr>
              <a:buSzPts val="1800"/>
              <a:buChar char="●"/>
            </a:pPr>
            <a:r>
              <a:rPr lang="en" sz="1800">
                <a:solidFill>
                  <a:srgbClr val="424242"/>
                </a:solidFill>
              </a:rPr>
              <a:t>Avoid shutting down the conversation with blanket statements (ex: that’s just the way it is and you’re going to have to accept that)</a:t>
            </a:r>
            <a:endParaRPr sz="1800">
              <a:solidFill>
                <a:srgbClr val="424242"/>
              </a:solidFill>
            </a:endParaRPr>
          </a:p>
          <a:p>
            <a:pPr indent="-342900" lvl="0" marL="457200" rtl="0" algn="l">
              <a:lnSpc>
                <a:spcPct val="115000"/>
              </a:lnSpc>
              <a:spcBef>
                <a:spcPts val="1000"/>
              </a:spcBef>
              <a:spcAft>
                <a:spcPts val="1000"/>
              </a:spcAft>
              <a:buClr>
                <a:srgbClr val="424242"/>
              </a:buClr>
              <a:buSzPts val="1800"/>
              <a:buChar char="●"/>
            </a:pPr>
            <a:r>
              <a:rPr lang="en" sz="1800">
                <a:solidFill>
                  <a:srgbClr val="424242"/>
                </a:solidFill>
              </a:rPr>
              <a:t>Avoid making promises you can’t keep</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to respond</a:t>
            </a:r>
            <a:endParaRPr/>
          </a:p>
        </p:txBody>
      </p:sp>
      <p:sp>
        <p:nvSpPr>
          <p:cNvPr id="249" name="Google Shape;249;p44"/>
          <p:cNvSpPr txBox="1"/>
          <p:nvPr>
            <p:ph idx="1" type="body"/>
          </p:nvPr>
        </p:nvSpPr>
        <p:spPr>
          <a:xfrm>
            <a:off x="311700" y="1343925"/>
            <a:ext cx="7761600" cy="27807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Char char="●"/>
            </a:pPr>
            <a:r>
              <a:rPr lang="en" sz="2200">
                <a:solidFill>
                  <a:schemeClr val="dk1"/>
                </a:solidFill>
              </a:rPr>
              <a:t>Stay non-judgmental</a:t>
            </a:r>
            <a:endParaRPr sz="2200">
              <a:solidFill>
                <a:schemeClr val="dk1"/>
              </a:solidFill>
            </a:endParaRPr>
          </a:p>
          <a:p>
            <a:pPr indent="-368300" lvl="0" marL="457200" rtl="0" algn="l">
              <a:spcBef>
                <a:spcPts val="1000"/>
              </a:spcBef>
              <a:spcAft>
                <a:spcPts val="0"/>
              </a:spcAft>
              <a:buClr>
                <a:schemeClr val="dk1"/>
              </a:buClr>
              <a:buSzPts val="2200"/>
              <a:buChar char="●"/>
            </a:pPr>
            <a:r>
              <a:rPr lang="en" sz="2200">
                <a:solidFill>
                  <a:schemeClr val="dk1"/>
                </a:solidFill>
              </a:rPr>
              <a:t>Understand your limits, their limits, and what their needs are that they’re trying to get met in that moment</a:t>
            </a:r>
            <a:endParaRPr sz="2200">
              <a:solidFill>
                <a:schemeClr val="dk1"/>
              </a:solidFill>
            </a:endParaRPr>
          </a:p>
          <a:p>
            <a:pPr indent="-368300" lvl="0" marL="457200" rtl="0" algn="l">
              <a:spcBef>
                <a:spcPts val="1000"/>
              </a:spcBef>
              <a:spcAft>
                <a:spcPts val="0"/>
              </a:spcAft>
              <a:buClr>
                <a:schemeClr val="dk1"/>
              </a:buClr>
              <a:buSzPts val="2200"/>
              <a:buChar char="●"/>
            </a:pPr>
            <a:r>
              <a:rPr lang="en" sz="2200">
                <a:solidFill>
                  <a:schemeClr val="dk1"/>
                </a:solidFill>
              </a:rPr>
              <a:t>Validate and restate their needs and perspective</a:t>
            </a:r>
            <a:endParaRPr sz="2200">
              <a:solidFill>
                <a:schemeClr val="dk1"/>
              </a:solidFill>
            </a:endParaRPr>
          </a:p>
          <a:p>
            <a:pPr indent="-368300" lvl="0" marL="457200" rtl="0" algn="l">
              <a:spcBef>
                <a:spcPts val="1000"/>
              </a:spcBef>
              <a:spcAft>
                <a:spcPts val="1000"/>
              </a:spcAft>
              <a:buClr>
                <a:schemeClr val="dk1"/>
              </a:buClr>
              <a:buSzPts val="2200"/>
              <a:buChar char="●"/>
            </a:pPr>
            <a:r>
              <a:rPr lang="en" sz="2200">
                <a:solidFill>
                  <a:schemeClr val="dk1"/>
                </a:solidFill>
              </a:rPr>
              <a:t>State facts and observations</a:t>
            </a: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to respond cont’d</a:t>
            </a:r>
            <a:endParaRPr/>
          </a:p>
        </p:txBody>
      </p:sp>
      <p:sp>
        <p:nvSpPr>
          <p:cNvPr id="255" name="Google Shape;255;p45"/>
          <p:cNvSpPr txBox="1"/>
          <p:nvPr>
            <p:ph idx="1" type="body"/>
          </p:nvPr>
        </p:nvSpPr>
        <p:spPr>
          <a:xfrm>
            <a:off x="311700" y="1196675"/>
            <a:ext cx="7895400" cy="29886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Char char="●"/>
            </a:pPr>
            <a:r>
              <a:rPr lang="en" sz="2200">
                <a:solidFill>
                  <a:schemeClr val="dk1"/>
                </a:solidFill>
              </a:rPr>
              <a:t>Ask relevant questions: Are you ok? Do you need help?</a:t>
            </a:r>
            <a:endParaRPr sz="2200">
              <a:solidFill>
                <a:schemeClr val="dk1"/>
              </a:solidFill>
            </a:endParaRPr>
          </a:p>
          <a:p>
            <a:pPr indent="-368300" lvl="0" marL="457200" rtl="0" algn="l">
              <a:spcBef>
                <a:spcPts val="1000"/>
              </a:spcBef>
              <a:spcAft>
                <a:spcPts val="0"/>
              </a:spcAft>
              <a:buClr>
                <a:schemeClr val="dk1"/>
              </a:buClr>
              <a:buSzPts val="2200"/>
              <a:buChar char="●"/>
            </a:pPr>
            <a:r>
              <a:rPr lang="en" sz="2200">
                <a:solidFill>
                  <a:schemeClr val="dk1"/>
                </a:solidFill>
              </a:rPr>
              <a:t>Help them play the tape forward on their options</a:t>
            </a:r>
            <a:endParaRPr sz="2200">
              <a:solidFill>
                <a:schemeClr val="dk1"/>
              </a:solidFill>
            </a:endParaRPr>
          </a:p>
          <a:p>
            <a:pPr indent="-368300" lvl="0" marL="457200" rtl="0" algn="l">
              <a:spcBef>
                <a:spcPts val="1000"/>
              </a:spcBef>
              <a:spcAft>
                <a:spcPts val="0"/>
              </a:spcAft>
              <a:buClr>
                <a:schemeClr val="dk1"/>
              </a:buClr>
              <a:buSzPts val="2200"/>
              <a:buChar char="●"/>
            </a:pPr>
            <a:r>
              <a:rPr lang="en" sz="2200">
                <a:solidFill>
                  <a:schemeClr val="dk1"/>
                </a:solidFill>
              </a:rPr>
              <a:t>Get clear on your goal, state your goal, ask client what their goal is and see if it aligns</a:t>
            </a:r>
            <a:endParaRPr sz="2200">
              <a:solidFill>
                <a:schemeClr val="dk1"/>
              </a:solidFill>
            </a:endParaRPr>
          </a:p>
          <a:p>
            <a:pPr indent="-368300" lvl="0" marL="457200" rtl="0" algn="l">
              <a:spcBef>
                <a:spcPts val="1000"/>
              </a:spcBef>
              <a:spcAft>
                <a:spcPts val="1000"/>
              </a:spcAft>
              <a:buClr>
                <a:schemeClr val="dk1"/>
              </a:buClr>
              <a:buSzPts val="2200"/>
              <a:buChar char="●"/>
            </a:pPr>
            <a:r>
              <a:rPr lang="en" sz="2200">
                <a:solidFill>
                  <a:schemeClr val="dk1"/>
                </a:solidFill>
              </a:rPr>
              <a:t>Create a mutual agreement to move forward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to respond cont’d</a:t>
            </a:r>
            <a:endParaRPr/>
          </a:p>
        </p:txBody>
      </p:sp>
      <p:sp>
        <p:nvSpPr>
          <p:cNvPr id="261" name="Google Shape;261;p46"/>
          <p:cNvSpPr txBox="1"/>
          <p:nvPr>
            <p:ph idx="1" type="body"/>
          </p:nvPr>
        </p:nvSpPr>
        <p:spPr>
          <a:xfrm>
            <a:off x="1416600" y="1551650"/>
            <a:ext cx="6310800" cy="2642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Char char="●"/>
            </a:pPr>
            <a:r>
              <a:rPr lang="en" sz="2200">
                <a:solidFill>
                  <a:schemeClr val="dk1"/>
                </a:solidFill>
              </a:rPr>
              <a:t>Know the relevant resources available to help</a:t>
            </a:r>
            <a:endParaRPr sz="2200">
              <a:solidFill>
                <a:schemeClr val="dk1"/>
              </a:solidFill>
            </a:endParaRPr>
          </a:p>
          <a:p>
            <a:pPr indent="-368300" lvl="0" marL="457200" rtl="0" algn="l">
              <a:spcBef>
                <a:spcPts val="1000"/>
              </a:spcBef>
              <a:spcAft>
                <a:spcPts val="0"/>
              </a:spcAft>
              <a:buClr>
                <a:schemeClr val="dk1"/>
              </a:buClr>
              <a:buSzPts val="2200"/>
              <a:buChar char="●"/>
            </a:pPr>
            <a:r>
              <a:rPr lang="en" sz="2200">
                <a:solidFill>
                  <a:schemeClr val="dk1"/>
                </a:solidFill>
              </a:rPr>
              <a:t>Take action</a:t>
            </a:r>
            <a:endParaRPr sz="2200">
              <a:solidFill>
                <a:schemeClr val="dk1"/>
              </a:solidFill>
            </a:endParaRPr>
          </a:p>
          <a:p>
            <a:pPr indent="-368300" lvl="0" marL="457200" rtl="0" algn="l">
              <a:spcBef>
                <a:spcPts val="1000"/>
              </a:spcBef>
              <a:spcAft>
                <a:spcPts val="1000"/>
              </a:spcAft>
              <a:buClr>
                <a:schemeClr val="dk1"/>
              </a:buClr>
              <a:buSzPts val="2200"/>
              <a:buChar char="●"/>
            </a:pPr>
            <a:r>
              <a:rPr lang="en" sz="2200">
                <a:solidFill>
                  <a:schemeClr val="dk1"/>
                </a:solidFill>
              </a:rPr>
              <a:t>Follow-up</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5" name="Shape 265"/>
        <p:cNvGrpSpPr/>
        <p:nvPr/>
      </p:nvGrpSpPr>
      <p:grpSpPr>
        <a:xfrm>
          <a:off x="0" y="0"/>
          <a:ext cx="0" cy="0"/>
          <a:chOff x="0" y="0"/>
          <a:chExt cx="0" cy="0"/>
        </a:xfrm>
      </p:grpSpPr>
      <p:sp>
        <p:nvSpPr>
          <p:cNvPr id="266" name="Google Shape;266;p47"/>
          <p:cNvSpPr txBox="1"/>
          <p:nvPr>
            <p:ph idx="4294967295" type="title"/>
          </p:nvPr>
        </p:nvSpPr>
        <p:spPr>
          <a:xfrm>
            <a:off x="603504" y="342899"/>
            <a:ext cx="7934700" cy="1003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2"/>
              </a:buClr>
              <a:buSzPts val="3000"/>
              <a:buFont typeface="Calibri"/>
              <a:buNone/>
            </a:pPr>
            <a:r>
              <a:rPr lang="en" sz="3000"/>
              <a:t>Calling 911: How To Respond When Issues Are Identified</a:t>
            </a:r>
            <a:endParaRPr/>
          </a:p>
        </p:txBody>
      </p:sp>
      <p:graphicFrame>
        <p:nvGraphicFramePr>
          <p:cNvPr id="267" name="Google Shape;267;p47"/>
          <p:cNvGraphicFramePr/>
          <p:nvPr/>
        </p:nvGraphicFramePr>
        <p:xfrm>
          <a:off x="747520" y="1510325"/>
          <a:ext cx="3000000" cy="3000000"/>
        </p:xfrm>
        <a:graphic>
          <a:graphicData uri="http://schemas.openxmlformats.org/drawingml/2006/table">
            <a:tbl>
              <a:tblPr bandRow="1" firstRow="1">
                <a:noFill/>
                <a:tableStyleId>{5DF4CA54-F100-4753-ACC0-BBF08C03EEF6}</a:tableStyleId>
              </a:tblPr>
              <a:tblGrid>
                <a:gridCol w="3992100"/>
                <a:gridCol w="3798575"/>
              </a:tblGrid>
              <a:tr h="331925">
                <a:tc>
                  <a:txBody>
                    <a:bodyPr/>
                    <a:lstStyle/>
                    <a:p>
                      <a:pPr indent="0" lvl="0" marL="0" marR="0" rtl="0" algn="l">
                        <a:spcBef>
                          <a:spcPts val="0"/>
                        </a:spcBef>
                        <a:spcAft>
                          <a:spcPts val="0"/>
                        </a:spcAft>
                        <a:buNone/>
                      </a:pPr>
                      <a:r>
                        <a:rPr lang="en" sz="1600" u="none" cap="none" strike="noStrike">
                          <a:latin typeface="Helvetica Neue"/>
                          <a:ea typeface="Helvetica Neue"/>
                          <a:cs typeface="Helvetica Neue"/>
                          <a:sym typeface="Helvetica Neue"/>
                        </a:rPr>
                        <a:t>What you do:</a:t>
                      </a:r>
                      <a:endParaRPr sz="1600">
                        <a:latin typeface="Helvetica Neue"/>
                        <a:ea typeface="Helvetica Neue"/>
                        <a:cs typeface="Helvetica Neue"/>
                        <a:sym typeface="Helvetica Neue"/>
                      </a:endParaRPr>
                    </a:p>
                  </a:txBody>
                  <a:tcPr marT="37900" marB="37900" marR="75775" marL="75775">
                    <a:solidFill>
                      <a:schemeClr val="lt2"/>
                    </a:solidFill>
                  </a:tcPr>
                </a:tc>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What you don’t do:</a:t>
                      </a:r>
                      <a:endParaRPr sz="1600">
                        <a:latin typeface="Helvetica Neue"/>
                        <a:ea typeface="Helvetica Neue"/>
                        <a:cs typeface="Helvetica Neue"/>
                        <a:sym typeface="Helvetica Neue"/>
                      </a:endParaRPr>
                    </a:p>
                  </a:txBody>
                  <a:tcPr marT="37900" marB="37900" marR="75775" marL="75775">
                    <a:solidFill>
                      <a:schemeClr val="lt2"/>
                    </a:solidFill>
                  </a:tcPr>
                </a:tc>
              </a:tr>
              <a:tr h="331925">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Identify there is a problem</a:t>
                      </a:r>
                      <a:endParaRPr sz="1600">
                        <a:latin typeface="Helvetica Neue"/>
                        <a:ea typeface="Helvetica Neue"/>
                        <a:cs typeface="Helvetica Neue"/>
                        <a:sym typeface="Helvetica Neue"/>
                      </a:endParaRPr>
                    </a:p>
                  </a:txBody>
                  <a:tcPr marT="37900" marB="37900" marR="75775" marL="75775"/>
                </a:tc>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Diagnose the problem</a:t>
                      </a:r>
                      <a:endParaRPr sz="1600">
                        <a:latin typeface="Helvetica Neue"/>
                        <a:ea typeface="Helvetica Neue"/>
                        <a:cs typeface="Helvetica Neue"/>
                        <a:sym typeface="Helvetica Neue"/>
                      </a:endParaRPr>
                    </a:p>
                  </a:txBody>
                  <a:tcPr marT="37900" marB="37900" marR="75775" marL="75775"/>
                </a:tc>
              </a:tr>
              <a:tr h="560525">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Ask relevant questions: Are you ok? Do you need help?</a:t>
                      </a:r>
                      <a:endParaRPr sz="1600">
                        <a:latin typeface="Helvetica Neue"/>
                        <a:ea typeface="Helvetica Neue"/>
                        <a:cs typeface="Helvetica Neue"/>
                        <a:sym typeface="Helvetica Neue"/>
                      </a:endParaRPr>
                    </a:p>
                  </a:txBody>
                  <a:tcPr marT="37900" marB="37900" marR="75775" marL="75775"/>
                </a:tc>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Fix it yourself</a:t>
                      </a:r>
                      <a:endParaRPr sz="1600">
                        <a:latin typeface="Helvetica Neue"/>
                        <a:ea typeface="Helvetica Neue"/>
                        <a:cs typeface="Helvetica Neue"/>
                        <a:sym typeface="Helvetica Neue"/>
                      </a:endParaRPr>
                    </a:p>
                  </a:txBody>
                  <a:tcPr marT="37900" marB="37900" marR="75775" marL="75775"/>
                </a:tc>
              </a:tr>
              <a:tr h="560525">
                <a:tc>
                  <a:txBody>
                    <a:bodyPr/>
                    <a:lstStyle/>
                    <a:p>
                      <a:pPr indent="0" lvl="0" marL="0" marR="0" rtl="0" algn="l">
                        <a:lnSpc>
                          <a:spcPct val="115000"/>
                        </a:lnSpc>
                        <a:spcBef>
                          <a:spcPts val="0"/>
                        </a:spcBef>
                        <a:spcAft>
                          <a:spcPts val="0"/>
                        </a:spcAft>
                        <a:buNone/>
                      </a:pPr>
                      <a:r>
                        <a:rPr lang="en" sz="1600">
                          <a:latin typeface="Helvetica Neue"/>
                          <a:ea typeface="Helvetica Neue"/>
                          <a:cs typeface="Helvetica Neue"/>
                          <a:sym typeface="Helvetica Neue"/>
                        </a:rPr>
                        <a:t>Know the relevant resources available to help</a:t>
                      </a:r>
                      <a:endParaRPr sz="1600">
                        <a:latin typeface="Helvetica Neue"/>
                        <a:ea typeface="Helvetica Neue"/>
                        <a:cs typeface="Helvetica Neue"/>
                        <a:sym typeface="Helvetica Neue"/>
                      </a:endParaRPr>
                    </a:p>
                  </a:txBody>
                  <a:tcPr marT="37900" marB="37900" marR="75775" marL="75775"/>
                </a:tc>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Ignore it</a:t>
                      </a:r>
                      <a:endParaRPr sz="1600">
                        <a:latin typeface="Helvetica Neue"/>
                        <a:ea typeface="Helvetica Neue"/>
                        <a:cs typeface="Helvetica Neue"/>
                        <a:sym typeface="Helvetica Neue"/>
                      </a:endParaRPr>
                    </a:p>
                  </a:txBody>
                  <a:tcPr marT="37900" marB="37900" marR="75775" marL="75775"/>
                </a:tc>
              </a:tr>
              <a:tr h="560525">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Take action</a:t>
                      </a:r>
                      <a:endParaRPr sz="1600">
                        <a:latin typeface="Helvetica Neue"/>
                        <a:ea typeface="Helvetica Neue"/>
                        <a:cs typeface="Helvetica Neue"/>
                        <a:sym typeface="Helvetica Neue"/>
                      </a:endParaRPr>
                    </a:p>
                  </a:txBody>
                  <a:tcPr marT="37900" marB="37900" marR="75775" marL="75775"/>
                </a:tc>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Walk away before appropriate resources are in place</a:t>
                      </a:r>
                      <a:endParaRPr sz="1600">
                        <a:latin typeface="Helvetica Neue"/>
                        <a:ea typeface="Helvetica Neue"/>
                        <a:cs typeface="Helvetica Neue"/>
                        <a:sym typeface="Helvetica Neue"/>
                      </a:endParaRPr>
                    </a:p>
                  </a:txBody>
                  <a:tcPr marT="37900" marB="37900" marR="75775" marL="75775"/>
                </a:tc>
              </a:tr>
              <a:tr h="331925">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Follow-up</a:t>
                      </a:r>
                      <a:endParaRPr sz="1600">
                        <a:latin typeface="Helvetica Neue"/>
                        <a:ea typeface="Helvetica Neue"/>
                        <a:cs typeface="Helvetica Neue"/>
                        <a:sym typeface="Helvetica Neue"/>
                      </a:endParaRPr>
                    </a:p>
                  </a:txBody>
                  <a:tcPr marT="37900" marB="37900" marR="75775" marL="75775"/>
                </a:tc>
                <a:tc>
                  <a:txBody>
                    <a:bodyPr/>
                    <a:lstStyle/>
                    <a:p>
                      <a:pPr indent="0" lvl="0" marL="0" marR="0" rtl="0" algn="l">
                        <a:spcBef>
                          <a:spcPts val="0"/>
                        </a:spcBef>
                        <a:spcAft>
                          <a:spcPts val="0"/>
                        </a:spcAft>
                        <a:buNone/>
                      </a:pPr>
                      <a:r>
                        <a:rPr lang="en" sz="1600">
                          <a:latin typeface="Helvetica Neue"/>
                          <a:ea typeface="Helvetica Neue"/>
                          <a:cs typeface="Helvetica Neue"/>
                          <a:sym typeface="Helvetica Neue"/>
                        </a:rPr>
                        <a:t>Play the hero</a:t>
                      </a:r>
                      <a:endParaRPr sz="1600">
                        <a:latin typeface="Helvetica Neue"/>
                        <a:ea typeface="Helvetica Neue"/>
                        <a:cs typeface="Helvetica Neue"/>
                        <a:sym typeface="Helvetica Neue"/>
                      </a:endParaRPr>
                    </a:p>
                  </a:txBody>
                  <a:tcPr marT="37900" marB="37900" marR="75775" marL="75775"/>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1" name="Shape 271"/>
        <p:cNvGrpSpPr/>
        <p:nvPr/>
      </p:nvGrpSpPr>
      <p:grpSpPr>
        <a:xfrm>
          <a:off x="0" y="0"/>
          <a:ext cx="0" cy="0"/>
          <a:chOff x="0" y="0"/>
          <a:chExt cx="0" cy="0"/>
        </a:xfrm>
      </p:grpSpPr>
      <p:sp>
        <p:nvSpPr>
          <p:cNvPr id="272" name="Google Shape;272;p48"/>
          <p:cNvSpPr txBox="1"/>
          <p:nvPr>
            <p:ph type="title"/>
          </p:nvPr>
        </p:nvSpPr>
        <p:spPr>
          <a:xfrm>
            <a:off x="613128" y="450290"/>
            <a:ext cx="3025500" cy="3711000"/>
          </a:xfrm>
          <a:prstGeom prst="rect">
            <a:avLst/>
          </a:prstGeom>
          <a:noFill/>
          <a:ln>
            <a:noFill/>
          </a:ln>
        </p:spPr>
        <p:txBody>
          <a:bodyPr anchorCtr="0" anchor="ctr" bIns="34275" lIns="68575" spcFirstLastPara="1" rIns="68575" wrap="square" tIns="34275">
            <a:normAutofit/>
          </a:bodyPr>
          <a:lstStyle/>
          <a:p>
            <a:pPr indent="0" lvl="0" marL="0" rtl="0" algn="l">
              <a:lnSpc>
                <a:spcPct val="115000"/>
              </a:lnSpc>
              <a:spcBef>
                <a:spcPts val="0"/>
              </a:spcBef>
              <a:spcAft>
                <a:spcPts val="0"/>
              </a:spcAft>
              <a:buClr>
                <a:schemeClr val="dk2"/>
              </a:buClr>
              <a:buSzPts val="2800"/>
              <a:buFont typeface="Calibri"/>
              <a:buNone/>
            </a:pPr>
            <a:r>
              <a:rPr b="1" lang="en" sz="2400"/>
              <a:t>Be Part of the Solution: </a:t>
            </a:r>
            <a:br>
              <a:rPr b="1" lang="en" sz="2400"/>
            </a:br>
            <a:r>
              <a:rPr b="1" lang="en" sz="2400"/>
              <a:t>3 Effective Ways of Partnering with Clients With MH Issues	</a:t>
            </a:r>
            <a:endParaRPr sz="2400"/>
          </a:p>
        </p:txBody>
      </p:sp>
      <p:grpSp>
        <p:nvGrpSpPr>
          <p:cNvPr id="273" name="Google Shape;273;p48"/>
          <p:cNvGrpSpPr/>
          <p:nvPr/>
        </p:nvGrpSpPr>
        <p:grpSpPr>
          <a:xfrm>
            <a:off x="3850100" y="274700"/>
            <a:ext cx="4783926" cy="3886595"/>
            <a:chOff x="0" y="1546"/>
            <a:chExt cx="4625279" cy="4944777"/>
          </a:xfrm>
        </p:grpSpPr>
        <p:sp>
          <p:nvSpPr>
            <p:cNvPr id="274" name="Google Shape;274;p48"/>
            <p:cNvSpPr/>
            <p:nvPr/>
          </p:nvSpPr>
          <p:spPr>
            <a:xfrm>
              <a:off x="925079" y="1546"/>
              <a:ext cx="3700200" cy="1584900"/>
            </a:xfrm>
            <a:prstGeom prst="rect">
              <a:avLst/>
            </a:prstGeom>
            <a:solidFill>
              <a:schemeClr val="accent2"/>
            </a:solidFill>
            <a:ln cap="flat" cmpd="sng" w="11175">
              <a:solidFill>
                <a:schemeClr val="dk2"/>
              </a:solidFill>
              <a:prstDash val="solid"/>
              <a:miter lim="800000"/>
              <a:headEnd len="sm" w="sm" type="none"/>
              <a:tailEnd len="sm" w="sm" type="none"/>
            </a:ln>
          </p:spPr>
          <p:txBody>
            <a:bodyPr anchorCtr="0" anchor="ctr" bIns="60300" lIns="60300" spcFirstLastPara="1" rIns="60300" wrap="square" tIns="60300">
              <a:noAutofit/>
            </a:bodyPr>
            <a:lstStyle/>
            <a:p>
              <a:pPr indent="0" lvl="0" marL="0" rtl="0" algn="l">
                <a:spcBef>
                  <a:spcPts val="0"/>
                </a:spcBef>
                <a:spcAft>
                  <a:spcPts val="0"/>
                </a:spcAft>
                <a:buNone/>
              </a:pPr>
              <a:r>
                <a:t/>
              </a:r>
              <a:endParaRPr sz="1231">
                <a:latin typeface="Helvetica Neue"/>
                <a:ea typeface="Helvetica Neue"/>
                <a:cs typeface="Helvetica Neue"/>
                <a:sym typeface="Helvetica Neue"/>
              </a:endParaRPr>
            </a:p>
          </p:txBody>
        </p:sp>
        <p:sp>
          <p:nvSpPr>
            <p:cNvPr id="275" name="Google Shape;275;p48"/>
            <p:cNvSpPr txBox="1"/>
            <p:nvPr/>
          </p:nvSpPr>
          <p:spPr>
            <a:xfrm>
              <a:off x="925079" y="1546"/>
              <a:ext cx="3700200" cy="1584900"/>
            </a:xfrm>
            <a:prstGeom prst="rect">
              <a:avLst/>
            </a:prstGeom>
            <a:noFill/>
            <a:ln cap="flat" cmpd="sng" w="9525">
              <a:solidFill>
                <a:schemeClr val="dk2"/>
              </a:solidFill>
              <a:prstDash val="solid"/>
              <a:round/>
              <a:headEnd len="sm" w="sm" type="none"/>
              <a:tailEnd len="sm" w="sm" type="none"/>
            </a:ln>
          </p:spPr>
          <p:txBody>
            <a:bodyPr anchorCtr="0" anchor="ctr" bIns="265500" lIns="47325" spcFirstLastPara="1" rIns="47325" wrap="square" tIns="265500">
              <a:noAutofit/>
            </a:bodyPr>
            <a:lstStyle/>
            <a:p>
              <a:pPr indent="0" lvl="0" marL="0" marR="0" rtl="0" algn="l">
                <a:lnSpc>
                  <a:spcPct val="90000"/>
                </a:lnSpc>
                <a:spcBef>
                  <a:spcPts val="0"/>
                </a:spcBef>
                <a:spcAft>
                  <a:spcPts val="0"/>
                </a:spcAft>
                <a:buClr>
                  <a:schemeClr val="lt1"/>
                </a:buClr>
                <a:buSzPts val="791"/>
                <a:buFont typeface="Calibri"/>
                <a:buNone/>
              </a:pPr>
              <a:r>
                <a:rPr i="0" lang="en" sz="1231" u="none" cap="none" strike="noStrike">
                  <a:solidFill>
                    <a:schemeClr val="lt1"/>
                  </a:solidFill>
                  <a:latin typeface="Helvetica Neue"/>
                  <a:ea typeface="Helvetica Neue"/>
                  <a:cs typeface="Helvetica Neue"/>
                  <a:sym typeface="Helvetica Neue"/>
                </a:rPr>
                <a:t>Normalize the discussion. Remember addiction and mental illness is quite common, even among wealth, successful and highly educated clients.</a:t>
              </a:r>
              <a:endParaRPr sz="1231">
                <a:latin typeface="Helvetica Neue"/>
                <a:ea typeface="Helvetica Neue"/>
                <a:cs typeface="Helvetica Neue"/>
                <a:sym typeface="Helvetica Neue"/>
              </a:endParaRPr>
            </a:p>
          </p:txBody>
        </p:sp>
        <p:sp>
          <p:nvSpPr>
            <p:cNvPr id="276" name="Google Shape;276;p48"/>
            <p:cNvSpPr/>
            <p:nvPr/>
          </p:nvSpPr>
          <p:spPr>
            <a:xfrm>
              <a:off x="0" y="1546"/>
              <a:ext cx="925200" cy="1584900"/>
            </a:xfrm>
            <a:prstGeom prst="rect">
              <a:avLst/>
            </a:prstGeom>
            <a:solidFill>
              <a:schemeClr val="lt1"/>
            </a:solidFill>
            <a:ln cap="flat" cmpd="sng" w="11175">
              <a:solidFill>
                <a:schemeClr val="dk2"/>
              </a:solidFill>
              <a:prstDash val="solid"/>
              <a:miter lim="800000"/>
              <a:headEnd len="sm" w="sm" type="none"/>
              <a:tailEnd len="sm" w="sm" type="none"/>
            </a:ln>
          </p:spPr>
          <p:txBody>
            <a:bodyPr anchorCtr="0" anchor="ctr" bIns="60300" lIns="60300" spcFirstLastPara="1" rIns="60300" wrap="square" tIns="60300">
              <a:noAutofit/>
            </a:bodyPr>
            <a:lstStyle/>
            <a:p>
              <a:pPr indent="0" lvl="0" marL="0" rtl="0" algn="l">
                <a:spcBef>
                  <a:spcPts val="0"/>
                </a:spcBef>
                <a:spcAft>
                  <a:spcPts val="0"/>
                </a:spcAft>
                <a:buNone/>
              </a:pPr>
              <a:r>
                <a:t/>
              </a:r>
              <a:endParaRPr sz="1231">
                <a:latin typeface="Helvetica Neue"/>
                <a:ea typeface="Helvetica Neue"/>
                <a:cs typeface="Helvetica Neue"/>
                <a:sym typeface="Helvetica Neue"/>
              </a:endParaRPr>
            </a:p>
          </p:txBody>
        </p:sp>
        <p:sp>
          <p:nvSpPr>
            <p:cNvPr id="277" name="Google Shape;277;p48"/>
            <p:cNvSpPr txBox="1"/>
            <p:nvPr/>
          </p:nvSpPr>
          <p:spPr>
            <a:xfrm>
              <a:off x="0" y="1546"/>
              <a:ext cx="925200" cy="1584900"/>
            </a:xfrm>
            <a:prstGeom prst="rect">
              <a:avLst/>
            </a:prstGeom>
            <a:noFill/>
            <a:ln cap="flat" cmpd="sng" w="9525">
              <a:solidFill>
                <a:schemeClr val="dk2"/>
              </a:solidFill>
              <a:prstDash val="solid"/>
              <a:round/>
              <a:headEnd len="sm" w="sm" type="none"/>
              <a:tailEnd len="sm" w="sm" type="none"/>
            </a:ln>
          </p:spPr>
          <p:txBody>
            <a:bodyPr anchorCtr="0" anchor="ctr" bIns="103250" lIns="32300" spcFirstLastPara="1" rIns="32300" wrap="square" tIns="103250">
              <a:noAutofit/>
            </a:bodyPr>
            <a:lstStyle/>
            <a:p>
              <a:pPr indent="0" lvl="0" marL="0" marR="0" rtl="0" algn="ctr">
                <a:lnSpc>
                  <a:spcPct val="90000"/>
                </a:lnSpc>
                <a:spcBef>
                  <a:spcPts val="0"/>
                </a:spcBef>
                <a:spcAft>
                  <a:spcPts val="0"/>
                </a:spcAft>
                <a:buClr>
                  <a:schemeClr val="dk1"/>
                </a:buClr>
                <a:buSzPts val="967"/>
                <a:buFont typeface="Calibri"/>
                <a:buNone/>
              </a:pPr>
              <a:r>
                <a:rPr i="0" lang="en" sz="1231" u="none" cap="none" strike="noStrike">
                  <a:solidFill>
                    <a:schemeClr val="dk1"/>
                  </a:solidFill>
                  <a:latin typeface="Helvetica Neue"/>
                  <a:ea typeface="Helvetica Neue"/>
                  <a:cs typeface="Helvetica Neue"/>
                  <a:sym typeface="Helvetica Neue"/>
                </a:rPr>
                <a:t>Normalize</a:t>
              </a:r>
              <a:endParaRPr sz="1231">
                <a:latin typeface="Helvetica Neue"/>
                <a:ea typeface="Helvetica Neue"/>
                <a:cs typeface="Helvetica Neue"/>
                <a:sym typeface="Helvetica Neue"/>
              </a:endParaRPr>
            </a:p>
          </p:txBody>
        </p:sp>
        <p:sp>
          <p:nvSpPr>
            <p:cNvPr id="278" name="Google Shape;278;p48"/>
            <p:cNvSpPr/>
            <p:nvPr/>
          </p:nvSpPr>
          <p:spPr>
            <a:xfrm>
              <a:off x="925079" y="1681485"/>
              <a:ext cx="3700200" cy="1584900"/>
            </a:xfrm>
            <a:prstGeom prst="rect">
              <a:avLst/>
            </a:prstGeom>
            <a:solidFill>
              <a:schemeClr val="accent3"/>
            </a:solidFill>
            <a:ln cap="flat" cmpd="sng" w="11175">
              <a:solidFill>
                <a:schemeClr val="dk2"/>
              </a:solidFill>
              <a:prstDash val="solid"/>
              <a:miter lim="800000"/>
              <a:headEnd len="sm" w="sm" type="none"/>
              <a:tailEnd len="sm" w="sm" type="none"/>
            </a:ln>
          </p:spPr>
          <p:txBody>
            <a:bodyPr anchorCtr="0" anchor="ctr" bIns="60300" lIns="60300" spcFirstLastPara="1" rIns="60300" wrap="square" tIns="60300">
              <a:noAutofit/>
            </a:bodyPr>
            <a:lstStyle/>
            <a:p>
              <a:pPr indent="0" lvl="0" marL="0" rtl="0" algn="l">
                <a:spcBef>
                  <a:spcPts val="0"/>
                </a:spcBef>
                <a:spcAft>
                  <a:spcPts val="0"/>
                </a:spcAft>
                <a:buNone/>
              </a:pPr>
              <a:r>
                <a:t/>
              </a:r>
              <a:endParaRPr sz="1231">
                <a:latin typeface="Helvetica Neue"/>
                <a:ea typeface="Helvetica Neue"/>
                <a:cs typeface="Helvetica Neue"/>
                <a:sym typeface="Helvetica Neue"/>
              </a:endParaRPr>
            </a:p>
          </p:txBody>
        </p:sp>
        <p:sp>
          <p:nvSpPr>
            <p:cNvPr id="279" name="Google Shape;279;p48"/>
            <p:cNvSpPr txBox="1"/>
            <p:nvPr/>
          </p:nvSpPr>
          <p:spPr>
            <a:xfrm>
              <a:off x="925079" y="1681485"/>
              <a:ext cx="3700200" cy="158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265500" lIns="47325" spcFirstLastPara="1" rIns="47325" wrap="square" tIns="265500">
              <a:noAutofit/>
            </a:bodyPr>
            <a:lstStyle/>
            <a:p>
              <a:pPr indent="0" lvl="0" marL="0" marR="0" rtl="0" algn="l">
                <a:lnSpc>
                  <a:spcPct val="90000"/>
                </a:lnSpc>
                <a:spcBef>
                  <a:spcPts val="0"/>
                </a:spcBef>
                <a:spcAft>
                  <a:spcPts val="0"/>
                </a:spcAft>
                <a:buClr>
                  <a:schemeClr val="lt1"/>
                </a:buClr>
                <a:buSzPts val="791"/>
                <a:buFont typeface="Calibri"/>
                <a:buNone/>
              </a:pPr>
              <a:r>
                <a:rPr i="0" lang="en" sz="1231" u="none" cap="none" strike="noStrike">
                  <a:solidFill>
                    <a:schemeClr val="lt1"/>
                  </a:solidFill>
                  <a:latin typeface="Helvetica Neue"/>
                  <a:ea typeface="Helvetica Neue"/>
                  <a:cs typeface="Helvetica Neue"/>
                  <a:sym typeface="Helvetica Neue"/>
                </a:rPr>
                <a:t>Ask direct questions to the client about the issues. </a:t>
              </a:r>
              <a:endParaRPr sz="1231">
                <a:latin typeface="Helvetica Neue"/>
                <a:ea typeface="Helvetica Neue"/>
                <a:cs typeface="Helvetica Neue"/>
                <a:sym typeface="Helvetica Neue"/>
              </a:endParaRPr>
            </a:p>
          </p:txBody>
        </p:sp>
        <p:sp>
          <p:nvSpPr>
            <p:cNvPr id="280" name="Google Shape;280;p48"/>
            <p:cNvSpPr/>
            <p:nvPr/>
          </p:nvSpPr>
          <p:spPr>
            <a:xfrm>
              <a:off x="0" y="1681485"/>
              <a:ext cx="925200" cy="1584900"/>
            </a:xfrm>
            <a:prstGeom prst="rect">
              <a:avLst/>
            </a:prstGeom>
            <a:solidFill>
              <a:schemeClr val="lt1"/>
            </a:solidFill>
            <a:ln cap="flat" cmpd="sng" w="11175">
              <a:solidFill>
                <a:schemeClr val="dk2"/>
              </a:solidFill>
              <a:prstDash val="solid"/>
              <a:miter lim="800000"/>
              <a:headEnd len="sm" w="sm" type="none"/>
              <a:tailEnd len="sm" w="sm" type="none"/>
            </a:ln>
          </p:spPr>
          <p:txBody>
            <a:bodyPr anchorCtr="0" anchor="ctr" bIns="60300" lIns="60300" spcFirstLastPara="1" rIns="60300" wrap="square" tIns="60300">
              <a:noAutofit/>
            </a:bodyPr>
            <a:lstStyle/>
            <a:p>
              <a:pPr indent="0" lvl="0" marL="0" rtl="0" algn="l">
                <a:spcBef>
                  <a:spcPts val="0"/>
                </a:spcBef>
                <a:spcAft>
                  <a:spcPts val="0"/>
                </a:spcAft>
                <a:buNone/>
              </a:pPr>
              <a:r>
                <a:t/>
              </a:r>
              <a:endParaRPr sz="1231">
                <a:latin typeface="Helvetica Neue"/>
                <a:ea typeface="Helvetica Neue"/>
                <a:cs typeface="Helvetica Neue"/>
                <a:sym typeface="Helvetica Neue"/>
              </a:endParaRPr>
            </a:p>
          </p:txBody>
        </p:sp>
        <p:sp>
          <p:nvSpPr>
            <p:cNvPr id="281" name="Google Shape;281;p48"/>
            <p:cNvSpPr txBox="1"/>
            <p:nvPr/>
          </p:nvSpPr>
          <p:spPr>
            <a:xfrm>
              <a:off x="0" y="1681485"/>
              <a:ext cx="925200" cy="1584900"/>
            </a:xfrm>
            <a:prstGeom prst="rect">
              <a:avLst/>
            </a:prstGeom>
            <a:noFill/>
            <a:ln cap="flat" cmpd="sng" w="9525">
              <a:solidFill>
                <a:schemeClr val="dk2"/>
              </a:solidFill>
              <a:prstDash val="solid"/>
              <a:round/>
              <a:headEnd len="sm" w="sm" type="none"/>
              <a:tailEnd len="sm" w="sm" type="none"/>
            </a:ln>
          </p:spPr>
          <p:txBody>
            <a:bodyPr anchorCtr="0" anchor="ctr" bIns="103250" lIns="32300" spcFirstLastPara="1" rIns="32300" wrap="square" tIns="103250">
              <a:noAutofit/>
            </a:bodyPr>
            <a:lstStyle/>
            <a:p>
              <a:pPr indent="0" lvl="0" marL="0" marR="0" rtl="0" algn="ctr">
                <a:lnSpc>
                  <a:spcPct val="90000"/>
                </a:lnSpc>
                <a:spcBef>
                  <a:spcPts val="0"/>
                </a:spcBef>
                <a:spcAft>
                  <a:spcPts val="0"/>
                </a:spcAft>
                <a:buClr>
                  <a:schemeClr val="dk1"/>
                </a:buClr>
                <a:buSzPts val="967"/>
                <a:buFont typeface="Calibri"/>
                <a:buNone/>
              </a:pPr>
              <a:r>
                <a:rPr i="0" lang="en" sz="1231" u="none" cap="none" strike="noStrike">
                  <a:solidFill>
                    <a:schemeClr val="dk1"/>
                  </a:solidFill>
                  <a:latin typeface="Helvetica Neue"/>
                  <a:ea typeface="Helvetica Neue"/>
                  <a:cs typeface="Helvetica Neue"/>
                  <a:sym typeface="Helvetica Neue"/>
                </a:rPr>
                <a:t>Ask</a:t>
              </a:r>
              <a:endParaRPr sz="1231">
                <a:latin typeface="Helvetica Neue"/>
                <a:ea typeface="Helvetica Neue"/>
                <a:cs typeface="Helvetica Neue"/>
                <a:sym typeface="Helvetica Neue"/>
              </a:endParaRPr>
            </a:p>
          </p:txBody>
        </p:sp>
        <p:sp>
          <p:nvSpPr>
            <p:cNvPr id="282" name="Google Shape;282;p48"/>
            <p:cNvSpPr/>
            <p:nvPr/>
          </p:nvSpPr>
          <p:spPr>
            <a:xfrm>
              <a:off x="925079" y="3361423"/>
              <a:ext cx="3700200" cy="1584900"/>
            </a:xfrm>
            <a:prstGeom prst="rect">
              <a:avLst/>
            </a:prstGeom>
            <a:solidFill>
              <a:schemeClr val="accent4"/>
            </a:solidFill>
            <a:ln cap="flat" cmpd="sng" w="11175">
              <a:solidFill>
                <a:schemeClr val="dk2"/>
              </a:solidFill>
              <a:prstDash val="solid"/>
              <a:miter lim="800000"/>
              <a:headEnd len="sm" w="sm" type="none"/>
              <a:tailEnd len="sm" w="sm" type="none"/>
            </a:ln>
          </p:spPr>
          <p:txBody>
            <a:bodyPr anchorCtr="0" anchor="ctr" bIns="60300" lIns="60300" spcFirstLastPara="1" rIns="60300" wrap="square" tIns="60300">
              <a:noAutofit/>
            </a:bodyPr>
            <a:lstStyle/>
            <a:p>
              <a:pPr indent="0" lvl="0" marL="0" rtl="0" algn="l">
                <a:spcBef>
                  <a:spcPts val="0"/>
                </a:spcBef>
                <a:spcAft>
                  <a:spcPts val="0"/>
                </a:spcAft>
                <a:buNone/>
              </a:pPr>
              <a:r>
                <a:t/>
              </a:r>
              <a:endParaRPr sz="1231">
                <a:latin typeface="Helvetica Neue"/>
                <a:ea typeface="Helvetica Neue"/>
                <a:cs typeface="Helvetica Neue"/>
                <a:sym typeface="Helvetica Neue"/>
              </a:endParaRPr>
            </a:p>
          </p:txBody>
        </p:sp>
        <p:sp>
          <p:nvSpPr>
            <p:cNvPr id="283" name="Google Shape;283;p48"/>
            <p:cNvSpPr txBox="1"/>
            <p:nvPr/>
          </p:nvSpPr>
          <p:spPr>
            <a:xfrm>
              <a:off x="925079" y="3361423"/>
              <a:ext cx="3700200" cy="1584900"/>
            </a:xfrm>
            <a:prstGeom prst="rect">
              <a:avLst/>
            </a:prstGeom>
            <a:noFill/>
            <a:ln cap="flat" cmpd="sng" w="9525">
              <a:solidFill>
                <a:schemeClr val="dk2"/>
              </a:solidFill>
              <a:prstDash val="solid"/>
              <a:round/>
              <a:headEnd len="sm" w="sm" type="none"/>
              <a:tailEnd len="sm" w="sm" type="none"/>
            </a:ln>
          </p:spPr>
          <p:txBody>
            <a:bodyPr anchorCtr="0" anchor="ctr" bIns="265500" lIns="47325" spcFirstLastPara="1" rIns="47325" wrap="square" tIns="265500">
              <a:noAutofit/>
            </a:bodyPr>
            <a:lstStyle/>
            <a:p>
              <a:pPr indent="0" lvl="0" marL="0" marR="0" rtl="0" algn="l">
                <a:lnSpc>
                  <a:spcPct val="90000"/>
                </a:lnSpc>
                <a:spcBef>
                  <a:spcPts val="0"/>
                </a:spcBef>
                <a:spcAft>
                  <a:spcPts val="0"/>
                </a:spcAft>
                <a:buClr>
                  <a:schemeClr val="lt1"/>
                </a:buClr>
                <a:buSzPts val="791"/>
                <a:buFont typeface="Calibri"/>
                <a:buNone/>
              </a:pPr>
              <a:r>
                <a:rPr i="0" lang="en" sz="1231" u="none" cap="none" strike="noStrike">
                  <a:solidFill>
                    <a:schemeClr val="lt1"/>
                  </a:solidFill>
                  <a:latin typeface="Helvetica Neue"/>
                  <a:ea typeface="Helvetica Neue"/>
                  <a:cs typeface="Helvetica Neue"/>
                  <a:sym typeface="Helvetica Neue"/>
                </a:rPr>
                <a:t>Provide support by offering reassurance, resources, and respect.</a:t>
              </a:r>
              <a:endParaRPr sz="1231">
                <a:latin typeface="Helvetica Neue"/>
                <a:ea typeface="Helvetica Neue"/>
                <a:cs typeface="Helvetica Neue"/>
                <a:sym typeface="Helvetica Neue"/>
              </a:endParaRPr>
            </a:p>
          </p:txBody>
        </p:sp>
        <p:sp>
          <p:nvSpPr>
            <p:cNvPr id="284" name="Google Shape;284;p48"/>
            <p:cNvSpPr/>
            <p:nvPr/>
          </p:nvSpPr>
          <p:spPr>
            <a:xfrm>
              <a:off x="0" y="3361423"/>
              <a:ext cx="925200" cy="1584900"/>
            </a:xfrm>
            <a:prstGeom prst="rect">
              <a:avLst/>
            </a:prstGeom>
            <a:solidFill>
              <a:schemeClr val="lt1"/>
            </a:solidFill>
            <a:ln cap="flat" cmpd="sng" w="11175">
              <a:solidFill>
                <a:schemeClr val="dk2"/>
              </a:solidFill>
              <a:prstDash val="solid"/>
              <a:miter lim="800000"/>
              <a:headEnd len="sm" w="sm" type="none"/>
              <a:tailEnd len="sm" w="sm" type="none"/>
            </a:ln>
          </p:spPr>
          <p:txBody>
            <a:bodyPr anchorCtr="0" anchor="ctr" bIns="60300" lIns="60300" spcFirstLastPara="1" rIns="60300" wrap="square" tIns="60300">
              <a:noAutofit/>
            </a:bodyPr>
            <a:lstStyle/>
            <a:p>
              <a:pPr indent="0" lvl="0" marL="0" rtl="0" algn="l">
                <a:spcBef>
                  <a:spcPts val="0"/>
                </a:spcBef>
                <a:spcAft>
                  <a:spcPts val="0"/>
                </a:spcAft>
                <a:buNone/>
              </a:pPr>
              <a:r>
                <a:t/>
              </a:r>
              <a:endParaRPr sz="1231">
                <a:latin typeface="Helvetica Neue"/>
                <a:ea typeface="Helvetica Neue"/>
                <a:cs typeface="Helvetica Neue"/>
                <a:sym typeface="Helvetica Neue"/>
              </a:endParaRPr>
            </a:p>
          </p:txBody>
        </p:sp>
        <p:sp>
          <p:nvSpPr>
            <p:cNvPr id="285" name="Google Shape;285;p48"/>
            <p:cNvSpPr txBox="1"/>
            <p:nvPr/>
          </p:nvSpPr>
          <p:spPr>
            <a:xfrm>
              <a:off x="0" y="3361423"/>
              <a:ext cx="925200" cy="1584900"/>
            </a:xfrm>
            <a:prstGeom prst="rect">
              <a:avLst/>
            </a:prstGeom>
            <a:noFill/>
            <a:ln cap="flat" cmpd="sng" w="9525">
              <a:solidFill>
                <a:schemeClr val="dk2"/>
              </a:solidFill>
              <a:prstDash val="solid"/>
              <a:round/>
              <a:headEnd len="sm" w="sm" type="none"/>
              <a:tailEnd len="sm" w="sm" type="none"/>
            </a:ln>
          </p:spPr>
          <p:txBody>
            <a:bodyPr anchorCtr="0" anchor="ctr" bIns="103250" lIns="32300" spcFirstLastPara="1" rIns="32300" wrap="square" tIns="103250">
              <a:noAutofit/>
            </a:bodyPr>
            <a:lstStyle/>
            <a:p>
              <a:pPr indent="0" lvl="0" marL="0" marR="0" rtl="0" algn="ctr">
                <a:lnSpc>
                  <a:spcPct val="90000"/>
                </a:lnSpc>
                <a:spcBef>
                  <a:spcPts val="0"/>
                </a:spcBef>
                <a:spcAft>
                  <a:spcPts val="0"/>
                </a:spcAft>
                <a:buClr>
                  <a:schemeClr val="dk1"/>
                </a:buClr>
                <a:buSzPts val="967"/>
                <a:buFont typeface="Calibri"/>
                <a:buNone/>
              </a:pPr>
              <a:r>
                <a:rPr i="0" lang="en" sz="1231" u="none" cap="none" strike="noStrike">
                  <a:solidFill>
                    <a:schemeClr val="dk1"/>
                  </a:solidFill>
                  <a:latin typeface="Helvetica Neue"/>
                  <a:ea typeface="Helvetica Neue"/>
                  <a:cs typeface="Helvetica Neue"/>
                  <a:sym typeface="Helvetica Neue"/>
                </a:rPr>
                <a:t>Provide</a:t>
              </a:r>
              <a:endParaRPr sz="1231">
                <a:latin typeface="Helvetica Neue"/>
                <a:ea typeface="Helvetica Neue"/>
                <a:cs typeface="Helvetica Neue"/>
                <a:sym typeface="Helvetica Neue"/>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ph type="ctrTitle"/>
          </p:nvPr>
        </p:nvSpPr>
        <p:spPr>
          <a:xfrm>
            <a:off x="2897100" y="1212775"/>
            <a:ext cx="3465300" cy="12339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990"/>
              <a:buNone/>
            </a:pPr>
            <a:r>
              <a:rPr lang="en" sz="2560"/>
              <a:t>Questions to move you forward</a:t>
            </a:r>
            <a:endParaRPr sz="2560"/>
          </a:p>
        </p:txBody>
      </p:sp>
      <p:sp>
        <p:nvSpPr>
          <p:cNvPr id="291" name="Google Shape;291;p49"/>
          <p:cNvSpPr txBox="1"/>
          <p:nvPr>
            <p:ph idx="1" type="subTitle"/>
          </p:nvPr>
        </p:nvSpPr>
        <p:spPr>
          <a:xfrm>
            <a:off x="3092825" y="2446675"/>
            <a:ext cx="3054600" cy="1492200"/>
          </a:xfrm>
          <a:prstGeom prst="rect">
            <a:avLst/>
          </a:prstGeom>
        </p:spPr>
        <p:txBody>
          <a:bodyPr anchorCtr="0" anchor="t" bIns="91425" lIns="91425" spcFirstLastPara="1" rIns="91425" wrap="square" tIns="91425">
            <a:normAutofit lnSpcReduction="10000"/>
          </a:bodyPr>
          <a:lstStyle/>
          <a:p>
            <a:pPr indent="0" lvl="0" marL="0" rtl="0" algn="ctr">
              <a:lnSpc>
                <a:spcPct val="115000"/>
              </a:lnSpc>
              <a:spcBef>
                <a:spcPts val="0"/>
              </a:spcBef>
              <a:spcAft>
                <a:spcPts val="1600"/>
              </a:spcAft>
              <a:buClr>
                <a:srgbClr val="424242"/>
              </a:buClr>
              <a:buSzPts val="2800"/>
              <a:buFont typeface="Arial"/>
              <a:buNone/>
            </a:pPr>
            <a:r>
              <a:rPr lang="en" sz="2000">
                <a:solidFill>
                  <a:srgbClr val="424242"/>
                </a:solidFill>
              </a:rPr>
              <a:t>Good questions will help you get in alignment, lower defensiveness, and find a path forward.</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This could look like:</a:t>
            </a:r>
            <a:endParaRPr/>
          </a:p>
        </p:txBody>
      </p:sp>
      <p:sp>
        <p:nvSpPr>
          <p:cNvPr id="297" name="Google Shape;297;p50"/>
          <p:cNvSpPr txBox="1"/>
          <p:nvPr>
            <p:ph idx="1" type="body"/>
          </p:nvPr>
        </p:nvSpPr>
        <p:spPr>
          <a:xfrm>
            <a:off x="583200" y="1243475"/>
            <a:ext cx="7977600" cy="2972400"/>
          </a:xfrm>
          <a:prstGeom prst="rect">
            <a:avLst/>
          </a:prstGeom>
        </p:spPr>
        <p:txBody>
          <a:bodyPr anchorCtr="0" anchor="t" bIns="91425" lIns="91425" spcFirstLastPara="1" rIns="91425" wrap="square" tIns="91425">
            <a:normAutofit fontScale="55000"/>
          </a:bodyPr>
          <a:lstStyle/>
          <a:p>
            <a:pPr indent="-312420" lvl="0" marL="457200" rtl="0" algn="l">
              <a:lnSpc>
                <a:spcPct val="115000"/>
              </a:lnSpc>
              <a:spcBef>
                <a:spcPts val="0"/>
              </a:spcBef>
              <a:spcAft>
                <a:spcPts val="0"/>
              </a:spcAft>
              <a:buClr>
                <a:srgbClr val="424242"/>
              </a:buClr>
              <a:buSzPct val="141176"/>
              <a:buChar char="●"/>
            </a:pPr>
            <a:r>
              <a:rPr lang="en">
                <a:solidFill>
                  <a:srgbClr val="424242"/>
                </a:solidFill>
              </a:rPr>
              <a:t>I know how stressful it is for you every time you overspend and need to come to me for more money. I want to help you navigate this situation and prevent this from happening again in the future by being able to address the reasons you keep overspending. Are you willing to work with someone on this issue so that you don’t end up in this position again?</a:t>
            </a:r>
            <a:endParaRPr sz="1700">
              <a:solidFill>
                <a:srgbClr val="424242"/>
              </a:solidFill>
            </a:endParaRPr>
          </a:p>
          <a:p>
            <a:pPr indent="-312420" lvl="0" marL="457200" rtl="0" algn="l">
              <a:lnSpc>
                <a:spcPct val="115000"/>
              </a:lnSpc>
              <a:spcBef>
                <a:spcPts val="1000"/>
              </a:spcBef>
              <a:spcAft>
                <a:spcPts val="0"/>
              </a:spcAft>
              <a:buClr>
                <a:srgbClr val="424242"/>
              </a:buClr>
              <a:buSzPct val="141176"/>
              <a:buChar char="●"/>
            </a:pPr>
            <a:r>
              <a:rPr lang="en">
                <a:solidFill>
                  <a:srgbClr val="424242"/>
                </a:solidFill>
              </a:rPr>
              <a:t>(State the parameters) are the parameters I can work within. I want to create a way for you to win in this situation without me jeopardizing my job. What does winning look like for you within the parameters I have to work within?</a:t>
            </a:r>
            <a:endParaRPr sz="1700">
              <a:solidFill>
                <a:srgbClr val="424242"/>
              </a:solidFill>
            </a:endParaRPr>
          </a:p>
          <a:p>
            <a:pPr indent="-312420" lvl="0" marL="457200" rtl="0" algn="l">
              <a:lnSpc>
                <a:spcPct val="115000"/>
              </a:lnSpc>
              <a:spcBef>
                <a:spcPts val="1000"/>
              </a:spcBef>
              <a:spcAft>
                <a:spcPts val="1000"/>
              </a:spcAft>
              <a:buClr>
                <a:srgbClr val="424242"/>
              </a:buClr>
              <a:buSzPct val="100000"/>
              <a:buChar char="●"/>
            </a:pPr>
            <a:r>
              <a:rPr lang="en">
                <a:solidFill>
                  <a:srgbClr val="424242"/>
                </a:solidFill>
              </a:rPr>
              <a:t>I’ve noticed in the past month that you’ve sent me emails which feel urgent, aren’t remembering conversations, and avoid getting on the phone with me. These changes seem abrupt and unlike you. I’m concerned and wanted to open the door to have a conversation. What do you think changed for you in the last month?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Key Phrases for Trustees</a:t>
            </a:r>
            <a:endParaRPr/>
          </a:p>
        </p:txBody>
      </p:sp>
      <p:sp>
        <p:nvSpPr>
          <p:cNvPr id="303" name="Google Shape;303;p5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92500" lnSpcReduction="20000"/>
          </a:bodyPr>
          <a:lstStyle/>
          <a:p>
            <a:pPr indent="-322580" lvl="0" marL="457200" rtl="0" algn="l">
              <a:spcBef>
                <a:spcPts val="1200"/>
              </a:spcBef>
              <a:spcAft>
                <a:spcPts val="0"/>
              </a:spcAft>
              <a:buSzPct val="100000"/>
              <a:buFont typeface="Arial"/>
              <a:buChar char="●"/>
            </a:pPr>
            <a:r>
              <a:rPr lang="en" sz="1600">
                <a:latin typeface="Arial"/>
                <a:ea typeface="Arial"/>
                <a:cs typeface="Arial"/>
                <a:sym typeface="Arial"/>
              </a:rPr>
              <a:t>“I heard you list 3 things that you really wanted right now. Help me understand what feels most important to you right now so I can work on that.”</a:t>
            </a:r>
            <a:br>
              <a:rPr lang="en" sz="1600">
                <a:latin typeface="Arial"/>
                <a:ea typeface="Arial"/>
                <a:cs typeface="Arial"/>
                <a:sym typeface="Arial"/>
              </a:rPr>
            </a:br>
            <a:endParaRPr sz="1600">
              <a:latin typeface="Arial"/>
              <a:ea typeface="Arial"/>
              <a:cs typeface="Arial"/>
              <a:sym typeface="Arial"/>
            </a:endParaRPr>
          </a:p>
          <a:p>
            <a:pPr indent="-322580" lvl="0" marL="457200" rtl="0" algn="l">
              <a:spcBef>
                <a:spcPts val="0"/>
              </a:spcBef>
              <a:spcAft>
                <a:spcPts val="0"/>
              </a:spcAft>
              <a:buSzPct val="100000"/>
              <a:buFont typeface="Arial"/>
              <a:buChar char="●"/>
            </a:pPr>
            <a:r>
              <a:rPr lang="en" sz="1600">
                <a:latin typeface="Arial"/>
                <a:ea typeface="Arial"/>
                <a:cs typeface="Arial"/>
                <a:sym typeface="Arial"/>
              </a:rPr>
              <a:t>“It seems like this situation feels really heavy. Will you help me understand more?”</a:t>
            </a:r>
            <a:br>
              <a:rPr lang="en" sz="1600">
                <a:latin typeface="Arial"/>
                <a:ea typeface="Arial"/>
                <a:cs typeface="Arial"/>
                <a:sym typeface="Arial"/>
              </a:rPr>
            </a:br>
            <a:endParaRPr sz="1600">
              <a:latin typeface="Arial"/>
              <a:ea typeface="Arial"/>
              <a:cs typeface="Arial"/>
              <a:sym typeface="Arial"/>
            </a:endParaRPr>
          </a:p>
          <a:p>
            <a:pPr indent="-322580" lvl="0" marL="457200" rtl="0" algn="l">
              <a:spcBef>
                <a:spcPts val="0"/>
              </a:spcBef>
              <a:spcAft>
                <a:spcPts val="0"/>
              </a:spcAft>
              <a:buSzPct val="100000"/>
              <a:buFont typeface="Arial"/>
              <a:buChar char="●"/>
            </a:pPr>
            <a:r>
              <a:rPr lang="en" sz="1600">
                <a:latin typeface="Arial"/>
                <a:ea typeface="Arial"/>
                <a:cs typeface="Arial"/>
                <a:sym typeface="Arial"/>
              </a:rPr>
              <a:t>“Would it be unreasonable if we looked at some options together that wouldn’t jeopardize the trust?”</a:t>
            </a:r>
            <a:br>
              <a:rPr lang="en" sz="1600">
                <a:latin typeface="Arial"/>
                <a:ea typeface="Arial"/>
                <a:cs typeface="Arial"/>
                <a:sym typeface="Arial"/>
              </a:rPr>
            </a:br>
            <a:endParaRPr sz="1600">
              <a:latin typeface="Arial"/>
              <a:ea typeface="Arial"/>
              <a:cs typeface="Arial"/>
              <a:sym typeface="Arial"/>
            </a:endParaRPr>
          </a:p>
          <a:p>
            <a:pPr indent="-322580" lvl="0" marL="457200" rtl="0" algn="l">
              <a:spcBef>
                <a:spcPts val="0"/>
              </a:spcBef>
              <a:spcAft>
                <a:spcPts val="0"/>
              </a:spcAft>
              <a:buSzPct val="100000"/>
              <a:buFont typeface="Arial"/>
              <a:buChar char="●"/>
            </a:pPr>
            <a:r>
              <a:rPr lang="en" sz="1600">
                <a:latin typeface="Arial"/>
                <a:ea typeface="Arial"/>
                <a:cs typeface="Arial"/>
                <a:sym typeface="Arial"/>
              </a:rPr>
              <a:t>“Given the confines of my role and needing to clear this with the trust committee, what would a good outcome look like for you here?”</a:t>
            </a:r>
            <a:br>
              <a:rPr lang="en" sz="1600">
                <a:latin typeface="Arial"/>
                <a:ea typeface="Arial"/>
                <a:cs typeface="Arial"/>
                <a:sym typeface="Arial"/>
              </a:rPr>
            </a:br>
            <a:endParaRPr sz="1600">
              <a:latin typeface="Arial"/>
              <a:ea typeface="Arial"/>
              <a:cs typeface="Arial"/>
              <a:sym typeface="Arial"/>
            </a:endParaRPr>
          </a:p>
          <a:p>
            <a:pPr indent="-322580" lvl="0" marL="457200" rtl="0" algn="l">
              <a:spcBef>
                <a:spcPts val="0"/>
              </a:spcBef>
              <a:spcAft>
                <a:spcPts val="0"/>
              </a:spcAft>
              <a:buSzPct val="100000"/>
              <a:buFont typeface="Arial"/>
              <a:buChar char="●"/>
            </a:pPr>
            <a:r>
              <a:rPr lang="en" sz="1600">
                <a:latin typeface="Arial"/>
                <a:ea typeface="Arial"/>
                <a:cs typeface="Arial"/>
                <a:sym typeface="Arial"/>
              </a:rPr>
              <a:t>“Here’s what I can do, and here’s where the trust limits me. If we use the money for this, that might mean there’s no option to take money out of the trust for the next 6 months. Would that feel worth it to you?”</a:t>
            </a:r>
            <a:endParaRPr sz="29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a:t>Things To Remember: </a:t>
            </a:r>
            <a:endParaRPr/>
          </a:p>
        </p:txBody>
      </p:sp>
      <p:sp>
        <p:nvSpPr>
          <p:cNvPr id="309" name="Google Shape;309;p52"/>
          <p:cNvSpPr txBox="1"/>
          <p:nvPr>
            <p:ph idx="1" type="body"/>
          </p:nvPr>
        </p:nvSpPr>
        <p:spPr>
          <a:xfrm>
            <a:off x="1353900" y="1488050"/>
            <a:ext cx="6436200" cy="1974900"/>
          </a:xfrm>
          <a:prstGeom prst="rect">
            <a:avLst/>
          </a:prstGeom>
        </p:spPr>
        <p:txBody>
          <a:bodyPr anchorCtr="0" anchor="t" bIns="34275" lIns="68575" spcFirstLastPara="1" rIns="68575" wrap="square" tIns="34275">
            <a:normAutofit/>
          </a:bodyPr>
          <a:lstStyle/>
          <a:p>
            <a:pPr indent="-184150" lvl="0" marL="971550" rtl="0" algn="l">
              <a:lnSpc>
                <a:spcPct val="115000"/>
              </a:lnSpc>
              <a:spcBef>
                <a:spcPts val="0"/>
              </a:spcBef>
              <a:spcAft>
                <a:spcPts val="0"/>
              </a:spcAft>
              <a:buClr>
                <a:srgbClr val="424242"/>
              </a:buClr>
              <a:buSzPts val="2000"/>
              <a:buFont typeface="Helvetica Neue"/>
              <a:buChar char="●"/>
            </a:pPr>
            <a:r>
              <a:rPr lang="en" sz="2000">
                <a:solidFill>
                  <a:srgbClr val="424242"/>
                </a:solidFill>
              </a:rPr>
              <a:t>The situation, feelings, level of importance, and intensity feel very real for the beneficiary </a:t>
            </a:r>
            <a:endParaRPr sz="2000">
              <a:solidFill>
                <a:srgbClr val="424242"/>
              </a:solidFill>
            </a:endParaRPr>
          </a:p>
          <a:p>
            <a:pPr indent="-184150" lvl="0" marL="971550" rtl="0" algn="l">
              <a:lnSpc>
                <a:spcPct val="115000"/>
              </a:lnSpc>
              <a:spcBef>
                <a:spcPts val="1000"/>
              </a:spcBef>
              <a:spcAft>
                <a:spcPts val="0"/>
              </a:spcAft>
              <a:buClr>
                <a:srgbClr val="424242"/>
              </a:buClr>
              <a:buSzPts val="2000"/>
              <a:buFont typeface="Helvetica Neue"/>
              <a:buChar char="●"/>
            </a:pPr>
            <a:r>
              <a:rPr lang="en" sz="2000">
                <a:solidFill>
                  <a:srgbClr val="424242"/>
                </a:solidFill>
              </a:rPr>
              <a:t>Crises and humor don’t typically mix</a:t>
            </a:r>
            <a:endParaRPr sz="2000">
              <a:solidFill>
                <a:srgbClr val="424242"/>
              </a:solidFill>
            </a:endParaRPr>
          </a:p>
          <a:p>
            <a:pPr indent="-184150" lvl="0" marL="971550" rtl="0" algn="l">
              <a:lnSpc>
                <a:spcPct val="115000"/>
              </a:lnSpc>
              <a:spcBef>
                <a:spcPts val="1000"/>
              </a:spcBef>
              <a:spcAft>
                <a:spcPts val="1000"/>
              </a:spcAft>
              <a:buClr>
                <a:srgbClr val="424242"/>
              </a:buClr>
              <a:buSzPts val="2000"/>
              <a:buFont typeface="Helvetica Neue"/>
              <a:buChar char="●"/>
            </a:pPr>
            <a:r>
              <a:rPr lang="en" sz="2000">
                <a:solidFill>
                  <a:srgbClr val="424242"/>
                </a:solidFill>
              </a:rPr>
              <a:t>Questions to move you forward</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rotWithShape="1">
          <a:blip r:embed="rId3">
            <a:alphaModFix/>
          </a:blip>
          <a:srcRect b="24081" l="0" r="0" t="0"/>
          <a:stretch/>
        </p:blipFill>
        <p:spPr>
          <a:xfrm>
            <a:off x="1202113" y="399550"/>
            <a:ext cx="3330325" cy="1685576"/>
          </a:xfrm>
          <a:prstGeom prst="rect">
            <a:avLst/>
          </a:prstGeom>
          <a:noFill/>
          <a:ln>
            <a:noFill/>
          </a:ln>
        </p:spPr>
      </p:pic>
      <p:pic>
        <p:nvPicPr>
          <p:cNvPr id="86" name="Google Shape;86;p17"/>
          <p:cNvPicPr preferRelativeResize="0"/>
          <p:nvPr/>
        </p:nvPicPr>
        <p:blipFill rotWithShape="1">
          <a:blip r:embed="rId4">
            <a:alphaModFix/>
          </a:blip>
          <a:srcRect b="6976" l="0" r="0" t="0"/>
          <a:stretch/>
        </p:blipFill>
        <p:spPr>
          <a:xfrm>
            <a:off x="4611563" y="2180000"/>
            <a:ext cx="3330325" cy="1685575"/>
          </a:xfrm>
          <a:prstGeom prst="rect">
            <a:avLst/>
          </a:prstGeom>
          <a:noFill/>
          <a:ln>
            <a:noFill/>
          </a:ln>
        </p:spPr>
      </p:pic>
      <p:pic>
        <p:nvPicPr>
          <p:cNvPr id="87" name="Google Shape;87;p17"/>
          <p:cNvPicPr preferRelativeResize="0"/>
          <p:nvPr/>
        </p:nvPicPr>
        <p:blipFill rotWithShape="1">
          <a:blip r:embed="rId5">
            <a:alphaModFix/>
          </a:blip>
          <a:srcRect b="13813" l="0" r="0" t="30217"/>
          <a:stretch/>
        </p:blipFill>
        <p:spPr>
          <a:xfrm>
            <a:off x="1202113" y="2180000"/>
            <a:ext cx="3330325" cy="1685575"/>
          </a:xfrm>
          <a:prstGeom prst="rect">
            <a:avLst/>
          </a:prstGeom>
          <a:noFill/>
          <a:ln>
            <a:noFill/>
          </a:ln>
        </p:spPr>
      </p:pic>
      <p:pic>
        <p:nvPicPr>
          <p:cNvPr id="88" name="Google Shape;88;p17"/>
          <p:cNvPicPr preferRelativeResize="0"/>
          <p:nvPr/>
        </p:nvPicPr>
        <p:blipFill rotWithShape="1">
          <a:blip r:embed="rId6">
            <a:alphaModFix/>
          </a:blip>
          <a:srcRect b="20185" l="0" r="0" t="12619"/>
          <a:stretch/>
        </p:blipFill>
        <p:spPr>
          <a:xfrm>
            <a:off x="4611563" y="399550"/>
            <a:ext cx="3330325" cy="16855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6000"/>
              <a:t>Q&amp;A</a:t>
            </a:r>
            <a:endParaRPr sz="6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4"/>
          <p:cNvSpPr txBox="1"/>
          <p:nvPr>
            <p:ph type="title"/>
          </p:nvPr>
        </p:nvSpPr>
        <p:spPr>
          <a:xfrm>
            <a:off x="265500" y="1694050"/>
            <a:ext cx="4045200" cy="1021500"/>
          </a:xfrm>
          <a:prstGeom prst="rect">
            <a:avLst/>
          </a:prstGeom>
        </p:spPr>
        <p:txBody>
          <a:bodyPr anchorCtr="0" anchor="b" bIns="91425" lIns="91425" spcFirstLastPara="1" rIns="91425" wrap="square" tIns="91425">
            <a:normAutofit/>
          </a:bodyPr>
          <a:lstStyle/>
          <a:p>
            <a:pPr indent="0" lvl="0" marL="0" rtl="0" algn="ctr">
              <a:lnSpc>
                <a:spcPct val="90000"/>
              </a:lnSpc>
              <a:spcBef>
                <a:spcPts val="1000"/>
              </a:spcBef>
              <a:spcAft>
                <a:spcPts val="1600"/>
              </a:spcAft>
              <a:buClr>
                <a:srgbClr val="424242"/>
              </a:buClr>
              <a:buSzPts val="3200"/>
              <a:buFont typeface="Arial"/>
              <a:buNone/>
            </a:pPr>
            <a:r>
              <a:rPr lang="en"/>
              <a:t>Contact Info: </a:t>
            </a:r>
            <a:endParaRPr/>
          </a:p>
        </p:txBody>
      </p:sp>
      <p:sp>
        <p:nvSpPr>
          <p:cNvPr id="320" name="Google Shape;320;p54"/>
          <p:cNvSpPr txBox="1"/>
          <p:nvPr>
            <p:ph idx="2" type="body"/>
          </p:nvPr>
        </p:nvSpPr>
        <p:spPr>
          <a:xfrm>
            <a:off x="4731300" y="292100"/>
            <a:ext cx="4285800" cy="45975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en" sz="2100">
                <a:solidFill>
                  <a:srgbClr val="424242"/>
                </a:solidFill>
              </a:rPr>
              <a:t>Name: </a:t>
            </a:r>
            <a:br>
              <a:rPr lang="en" sz="2100">
                <a:solidFill>
                  <a:srgbClr val="424242"/>
                </a:solidFill>
              </a:rPr>
            </a:br>
            <a:r>
              <a:rPr b="1" lang="en" sz="2100">
                <a:solidFill>
                  <a:srgbClr val="424242"/>
                </a:solidFill>
              </a:rPr>
              <a:t>Amanda Koplin</a:t>
            </a:r>
            <a:endParaRPr b="1" sz="2100">
              <a:solidFill>
                <a:srgbClr val="424242"/>
              </a:solidFill>
            </a:endParaRPr>
          </a:p>
          <a:p>
            <a:pPr indent="0" lvl="0" marL="0" rtl="0" algn="l">
              <a:lnSpc>
                <a:spcPct val="115000"/>
              </a:lnSpc>
              <a:spcBef>
                <a:spcPts val="1000"/>
              </a:spcBef>
              <a:spcAft>
                <a:spcPts val="0"/>
              </a:spcAft>
              <a:buNone/>
            </a:pPr>
            <a:r>
              <a:rPr lang="en" sz="2100">
                <a:solidFill>
                  <a:srgbClr val="424242"/>
                </a:solidFill>
              </a:rPr>
              <a:t>Company: </a:t>
            </a:r>
            <a:br>
              <a:rPr lang="en" sz="2100">
                <a:solidFill>
                  <a:srgbClr val="424242"/>
                </a:solidFill>
              </a:rPr>
            </a:br>
            <a:r>
              <a:rPr b="1" lang="en" sz="2100">
                <a:solidFill>
                  <a:srgbClr val="424242"/>
                </a:solidFill>
              </a:rPr>
              <a:t>Koplin Consulting</a:t>
            </a:r>
            <a:endParaRPr b="1" sz="2100">
              <a:solidFill>
                <a:srgbClr val="424242"/>
              </a:solidFill>
            </a:endParaRPr>
          </a:p>
          <a:p>
            <a:pPr indent="0" lvl="0" marL="0" rtl="0" algn="l">
              <a:lnSpc>
                <a:spcPct val="115000"/>
              </a:lnSpc>
              <a:spcBef>
                <a:spcPts val="1000"/>
              </a:spcBef>
              <a:spcAft>
                <a:spcPts val="0"/>
              </a:spcAft>
              <a:buClr>
                <a:schemeClr val="dk1"/>
              </a:buClr>
              <a:buSzPts val="1100"/>
              <a:buFont typeface="Arial"/>
              <a:buNone/>
            </a:pPr>
            <a:r>
              <a:rPr lang="en" sz="2100">
                <a:solidFill>
                  <a:srgbClr val="424242"/>
                </a:solidFill>
              </a:rPr>
              <a:t>Website: </a:t>
            </a:r>
            <a:br>
              <a:rPr lang="en" sz="2100">
                <a:solidFill>
                  <a:srgbClr val="424242"/>
                </a:solidFill>
              </a:rPr>
            </a:br>
            <a:r>
              <a:rPr b="1" lang="en" sz="2100">
                <a:solidFill>
                  <a:srgbClr val="424242"/>
                </a:solidFill>
              </a:rPr>
              <a:t>Koplinconsulting.com</a:t>
            </a:r>
            <a:endParaRPr b="1" sz="2100">
              <a:solidFill>
                <a:srgbClr val="424242"/>
              </a:solidFill>
            </a:endParaRPr>
          </a:p>
          <a:p>
            <a:pPr indent="0" lvl="0" marL="0" rtl="0" algn="l">
              <a:lnSpc>
                <a:spcPct val="115000"/>
              </a:lnSpc>
              <a:spcBef>
                <a:spcPts val="1000"/>
              </a:spcBef>
              <a:spcAft>
                <a:spcPts val="1000"/>
              </a:spcAft>
              <a:buClr>
                <a:schemeClr val="dk1"/>
              </a:buClr>
              <a:buSzPts val="1100"/>
              <a:buFont typeface="Arial"/>
              <a:buNone/>
            </a:pPr>
            <a:r>
              <a:rPr lang="en" sz="2100">
                <a:solidFill>
                  <a:srgbClr val="424242"/>
                </a:solidFill>
              </a:rPr>
              <a:t>Email:</a:t>
            </a:r>
            <a:br>
              <a:rPr lang="en" sz="2100">
                <a:solidFill>
                  <a:srgbClr val="424242"/>
                </a:solidFill>
              </a:rPr>
            </a:br>
            <a:r>
              <a:rPr b="1" lang="en" sz="2100">
                <a:solidFill>
                  <a:srgbClr val="424242"/>
                </a:solidFill>
              </a:rPr>
              <a:t>amanda@koplinconsulting.com</a:t>
            </a:r>
            <a:endParaRPr b="1"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1335350" y="731350"/>
            <a:ext cx="7180500" cy="831300"/>
          </a:xfrm>
          <a:prstGeom prst="rect">
            <a:avLst/>
          </a:prstGeom>
        </p:spPr>
        <p:txBody>
          <a:bodyPr anchorCtr="0" anchor="b" bIns="91425" lIns="91425" spcFirstLastPara="1" rIns="91425" wrap="square" tIns="91425">
            <a:normAutofit/>
          </a:bodyPr>
          <a:lstStyle/>
          <a:p>
            <a:pPr indent="0" lvl="0" marL="0" rtl="0" algn="l">
              <a:lnSpc>
                <a:spcPct val="90000"/>
              </a:lnSpc>
              <a:spcBef>
                <a:spcPts val="0"/>
              </a:spcBef>
              <a:spcAft>
                <a:spcPts val="0"/>
              </a:spcAft>
              <a:buClr>
                <a:srgbClr val="424242"/>
              </a:buClr>
              <a:buSzPts val="4000"/>
              <a:buFont typeface="Calibri"/>
              <a:buNone/>
            </a:pPr>
            <a:r>
              <a:rPr lang="en" sz="3600">
                <a:solidFill>
                  <a:srgbClr val="424242"/>
                </a:solidFill>
              </a:rPr>
              <a:t>Question: </a:t>
            </a:r>
            <a:endParaRPr sz="3600"/>
          </a:p>
        </p:txBody>
      </p:sp>
      <p:sp>
        <p:nvSpPr>
          <p:cNvPr id="94" name="Google Shape;94;p18"/>
          <p:cNvSpPr txBox="1"/>
          <p:nvPr>
            <p:ph idx="1" type="body"/>
          </p:nvPr>
        </p:nvSpPr>
        <p:spPr>
          <a:xfrm>
            <a:off x="1423675" y="1838500"/>
            <a:ext cx="6197700" cy="2009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rgbClr val="424242"/>
              </a:buClr>
              <a:buSzPts val="2590"/>
              <a:buFont typeface="Arial"/>
              <a:buNone/>
            </a:pPr>
            <a:r>
              <a:rPr lang="en" sz="2190">
                <a:solidFill>
                  <a:srgbClr val="424242"/>
                </a:solidFill>
              </a:rPr>
              <a:t>What are the types of mental health disorders, personality disorders, and stresses you notice in your beneficiaries which feel like a common occurrence? How did you discover those?</a:t>
            </a:r>
            <a:endParaRPr sz="182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Challenges</a:t>
            </a:r>
            <a:endParaRPr/>
          </a:p>
        </p:txBody>
      </p:sp>
      <p:sp>
        <p:nvSpPr>
          <p:cNvPr id="100" name="Google Shape;100;p19"/>
          <p:cNvSpPr txBox="1"/>
          <p:nvPr>
            <p:ph idx="1" type="body"/>
          </p:nvPr>
        </p:nvSpPr>
        <p:spPr>
          <a:xfrm>
            <a:off x="819150" y="1216625"/>
            <a:ext cx="7505700" cy="3222300"/>
          </a:xfrm>
          <a:prstGeom prst="rect">
            <a:avLst/>
          </a:prstGeom>
        </p:spPr>
        <p:txBody>
          <a:bodyPr anchorCtr="0" anchor="t" bIns="91425" lIns="91425" spcFirstLastPara="1" rIns="91425" wrap="square" tIns="91425">
            <a:normAutofit fontScale="70000"/>
          </a:bodyPr>
          <a:lstStyle/>
          <a:p>
            <a:pPr indent="-335280" lvl="0" marL="457200" rtl="0" algn="l">
              <a:lnSpc>
                <a:spcPct val="115000"/>
              </a:lnSpc>
              <a:spcBef>
                <a:spcPts val="0"/>
              </a:spcBef>
              <a:spcAft>
                <a:spcPts val="0"/>
              </a:spcAft>
              <a:buSzPct val="100000"/>
              <a:buChar char="●"/>
            </a:pPr>
            <a:r>
              <a:rPr lang="en"/>
              <a:t>Clients may be in denial, embarrassed, or uncomfortable. </a:t>
            </a:r>
            <a:endParaRPr/>
          </a:p>
          <a:p>
            <a:pPr indent="-335280" lvl="0" marL="457200" rtl="0" algn="l">
              <a:lnSpc>
                <a:spcPct val="115000"/>
              </a:lnSpc>
              <a:spcBef>
                <a:spcPts val="1000"/>
              </a:spcBef>
              <a:spcAft>
                <a:spcPts val="0"/>
              </a:spcAft>
              <a:buSzPct val="100000"/>
              <a:buChar char="●"/>
            </a:pPr>
            <a:r>
              <a:rPr lang="en"/>
              <a:t>Mental illness is seen by society as a moral failure instead of a disorder</a:t>
            </a:r>
            <a:endParaRPr/>
          </a:p>
          <a:p>
            <a:pPr indent="-335280" lvl="0" marL="457200" rtl="0" algn="l">
              <a:lnSpc>
                <a:spcPct val="115000"/>
              </a:lnSpc>
              <a:spcBef>
                <a:spcPts val="1000"/>
              </a:spcBef>
              <a:spcAft>
                <a:spcPts val="0"/>
              </a:spcAft>
              <a:buSzPct val="100000"/>
              <a:buChar char="●"/>
            </a:pPr>
            <a:r>
              <a:rPr lang="en"/>
              <a:t>Clients may not appreciate the important role their advisory team can play in crafting plans which help their loved ones facing mental health challenges. </a:t>
            </a:r>
            <a:endParaRPr/>
          </a:p>
          <a:p>
            <a:pPr indent="-335280" lvl="0" marL="457200" rtl="0" algn="l">
              <a:lnSpc>
                <a:spcPct val="115000"/>
              </a:lnSpc>
              <a:spcBef>
                <a:spcPts val="1000"/>
              </a:spcBef>
              <a:spcAft>
                <a:spcPts val="1000"/>
              </a:spcAft>
              <a:buSzPct val="100000"/>
              <a:buChar char="●"/>
            </a:pPr>
            <a:r>
              <a:rPr lang="en"/>
              <a:t>Some trustees, even professional institutions, endeavor to avoid certain decision-making as to beneficiaries with challenges, whether it be an addiction, mental health, or other realities of the human condition.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265500" y="1542550"/>
            <a:ext cx="4045200" cy="1786200"/>
          </a:xfrm>
          <a:prstGeom prst="rect">
            <a:avLst/>
          </a:prstGeom>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Clr>
                <a:schemeClr val="lt1"/>
              </a:buClr>
              <a:buSzPct val="115673"/>
              <a:buFont typeface="Calibri"/>
              <a:buNone/>
            </a:pPr>
            <a:r>
              <a:rPr lang="en" sz="3190"/>
              <a:t>What do hairdressers, manicurists, and trusted advisors have in common?</a:t>
            </a:r>
            <a:endParaRPr sz="2560"/>
          </a:p>
        </p:txBody>
      </p:sp>
      <p:sp>
        <p:nvSpPr>
          <p:cNvPr id="106" name="Google Shape;106;p20"/>
          <p:cNvSpPr txBox="1"/>
          <p:nvPr>
            <p:ph idx="2" type="body"/>
          </p:nvPr>
        </p:nvSpPr>
        <p:spPr>
          <a:xfrm>
            <a:off x="4939500" y="553925"/>
            <a:ext cx="3837000" cy="4065300"/>
          </a:xfrm>
          <a:prstGeom prst="rect">
            <a:avLst/>
          </a:prstGeom>
        </p:spPr>
        <p:txBody>
          <a:bodyPr anchorCtr="0" anchor="ctr"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lang="en" sz="2200">
                <a:solidFill>
                  <a:srgbClr val="424242"/>
                </a:solidFill>
              </a:rPr>
              <a:t>They all hear random, unexpected things from their clients that they’re expected to respond to but don’t know how to deal with.</a:t>
            </a:r>
            <a:endParaRPr sz="2200">
              <a:solidFill>
                <a:srgbClr val="424242"/>
              </a:solidFill>
            </a:endParaRPr>
          </a:p>
          <a:p>
            <a:pPr indent="0" lvl="0" marL="0" rtl="0" algn="l">
              <a:lnSpc>
                <a:spcPct val="115000"/>
              </a:lnSpc>
              <a:spcBef>
                <a:spcPts val="0"/>
              </a:spcBef>
              <a:spcAft>
                <a:spcPts val="0"/>
              </a:spcAft>
              <a:buNone/>
            </a:pPr>
            <a:r>
              <a:t/>
            </a:r>
            <a:endParaRPr sz="2200">
              <a:solidFill>
                <a:srgbClr val="424242"/>
              </a:solidFill>
            </a:endParaRPr>
          </a:p>
          <a:p>
            <a:pPr indent="0" lvl="0" marL="0" rtl="0" algn="l">
              <a:lnSpc>
                <a:spcPct val="115000"/>
              </a:lnSpc>
              <a:spcBef>
                <a:spcPts val="0"/>
              </a:spcBef>
              <a:spcAft>
                <a:spcPts val="0"/>
              </a:spcAft>
              <a:buNone/>
            </a:pPr>
            <a:r>
              <a:rPr lang="en" sz="2200">
                <a:solidFill>
                  <a:srgbClr val="424242"/>
                </a:solidFill>
              </a:rPr>
              <a:t>But here’s the catch: if you want to be the trusted advisor that family members come back to through generations, you can’t just ignore or brush off these comments. </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Story of John</a:t>
            </a:r>
            <a:endParaRPr/>
          </a:p>
        </p:txBody>
      </p:sp>
      <p:sp>
        <p:nvSpPr>
          <p:cNvPr id="112" name="Google Shape;112;p21"/>
          <p:cNvSpPr txBox="1"/>
          <p:nvPr>
            <p:ph idx="1" type="body"/>
          </p:nvPr>
        </p:nvSpPr>
        <p:spPr>
          <a:xfrm>
            <a:off x="1201925" y="1225225"/>
            <a:ext cx="6938700" cy="3225900"/>
          </a:xfrm>
          <a:prstGeom prst="rect">
            <a:avLst/>
          </a:prstGeom>
        </p:spPr>
        <p:txBody>
          <a:bodyPr anchorCtr="0" anchor="t" bIns="91425" lIns="91425" spcFirstLastPara="1" rIns="91425" wrap="square" tIns="91425">
            <a:normAutofit fontScale="92500" lnSpcReduction="20000"/>
          </a:bodyPr>
          <a:lstStyle/>
          <a:p>
            <a:pPr indent="-347249" lvl="0" marL="457200" rtl="0" algn="l">
              <a:lnSpc>
                <a:spcPct val="115000"/>
              </a:lnSpc>
              <a:spcBef>
                <a:spcPts val="0"/>
              </a:spcBef>
              <a:spcAft>
                <a:spcPts val="0"/>
              </a:spcAft>
              <a:buSzPct val="100000"/>
              <a:buChar char="●"/>
            </a:pPr>
            <a:r>
              <a:rPr lang="en" sz="2020"/>
              <a:t>Yelling at the receptionist </a:t>
            </a:r>
            <a:endParaRPr sz="2020"/>
          </a:p>
          <a:p>
            <a:pPr indent="-347249" lvl="0" marL="457200" rtl="0" algn="l">
              <a:lnSpc>
                <a:spcPct val="115000"/>
              </a:lnSpc>
              <a:spcBef>
                <a:spcPts val="1000"/>
              </a:spcBef>
              <a:spcAft>
                <a:spcPts val="0"/>
              </a:spcAft>
              <a:buSzPct val="100000"/>
              <a:buChar char="●"/>
            </a:pPr>
            <a:r>
              <a:rPr lang="en" sz="2020"/>
              <a:t>Calling the trustee at random hours to talk without regard to time of day</a:t>
            </a:r>
            <a:endParaRPr sz="2020"/>
          </a:p>
          <a:p>
            <a:pPr indent="-347249" lvl="0" marL="457200" rtl="0" algn="l">
              <a:lnSpc>
                <a:spcPct val="115000"/>
              </a:lnSpc>
              <a:spcBef>
                <a:spcPts val="1000"/>
              </a:spcBef>
              <a:spcAft>
                <a:spcPts val="0"/>
              </a:spcAft>
              <a:buSzPct val="100000"/>
              <a:buChar char="●"/>
            </a:pPr>
            <a:r>
              <a:rPr lang="en" sz="2020"/>
              <a:t>No adherence to budget or agreements</a:t>
            </a:r>
            <a:endParaRPr sz="2020"/>
          </a:p>
          <a:p>
            <a:pPr indent="-347249" lvl="0" marL="457200" rtl="0" algn="l">
              <a:lnSpc>
                <a:spcPct val="115000"/>
              </a:lnSpc>
              <a:spcBef>
                <a:spcPts val="1000"/>
              </a:spcBef>
              <a:spcAft>
                <a:spcPts val="0"/>
              </a:spcAft>
              <a:buSzPct val="100000"/>
              <a:buChar char="●"/>
            </a:pPr>
            <a:r>
              <a:rPr lang="en" sz="2020"/>
              <a:t>Isolated</a:t>
            </a:r>
            <a:endParaRPr sz="2020"/>
          </a:p>
          <a:p>
            <a:pPr indent="-347249" lvl="0" marL="457200" rtl="0" algn="l">
              <a:lnSpc>
                <a:spcPct val="115000"/>
              </a:lnSpc>
              <a:spcBef>
                <a:spcPts val="1000"/>
              </a:spcBef>
              <a:spcAft>
                <a:spcPts val="0"/>
              </a:spcAft>
              <a:buSzPct val="100000"/>
              <a:buChar char="●"/>
            </a:pPr>
            <a:r>
              <a:rPr lang="en" sz="2020"/>
              <a:t>No motivation or desire to get a GED or job</a:t>
            </a:r>
            <a:endParaRPr sz="2020"/>
          </a:p>
          <a:p>
            <a:pPr indent="-347249" lvl="0" marL="457200" rtl="0" algn="l">
              <a:lnSpc>
                <a:spcPct val="115000"/>
              </a:lnSpc>
              <a:spcBef>
                <a:spcPts val="1000"/>
              </a:spcBef>
              <a:spcAft>
                <a:spcPts val="0"/>
              </a:spcAft>
              <a:buSzPct val="100000"/>
              <a:buChar char="●"/>
            </a:pPr>
            <a:r>
              <a:rPr lang="en" sz="2020"/>
              <a:t>Making demands and creating crises to get things done</a:t>
            </a:r>
            <a:endParaRPr sz="2020"/>
          </a:p>
          <a:p>
            <a:pPr indent="-347249" lvl="0" marL="457200" rtl="0" algn="l">
              <a:lnSpc>
                <a:spcPct val="115000"/>
              </a:lnSpc>
              <a:spcBef>
                <a:spcPts val="1000"/>
              </a:spcBef>
              <a:spcAft>
                <a:spcPts val="1000"/>
              </a:spcAft>
              <a:buSzPct val="100000"/>
              <a:buChar char="●"/>
            </a:pPr>
            <a:r>
              <a:rPr lang="en" sz="2020"/>
              <a:t>Currently on trustee #5</a:t>
            </a:r>
            <a:endParaRPr sz="202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ctrTitle"/>
          </p:nvPr>
        </p:nvSpPr>
        <p:spPr>
          <a:xfrm>
            <a:off x="3087300" y="1791750"/>
            <a:ext cx="2969400" cy="15600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28640"/>
              <a:buFont typeface="Arial"/>
              <a:buNone/>
            </a:pPr>
            <a:r>
              <a:rPr lang="en" sz="3111">
                <a:solidFill>
                  <a:srgbClr val="424242"/>
                </a:solidFill>
              </a:rPr>
              <a:t>Mental Health and Wealth Background</a:t>
            </a:r>
            <a:endParaRPr sz="1734"/>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oplin Consulting">
  <a:themeElements>
    <a:clrScheme name="Luxe">
      <a:dk1>
        <a:srgbClr val="000000"/>
      </a:dk1>
      <a:lt1>
        <a:srgbClr val="FFFFFF"/>
      </a:lt1>
      <a:dk2>
        <a:srgbClr val="B7B7B7"/>
      </a:dk2>
      <a:lt2>
        <a:srgbClr val="F6AE1A"/>
      </a:lt2>
      <a:accent1>
        <a:srgbClr val="044F94"/>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